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1" r:id="rId4"/>
    <p:sldId id="262" r:id="rId5"/>
    <p:sldId id="257" r:id="rId6"/>
    <p:sldId id="263" r:id="rId7"/>
    <p:sldId id="264" r:id="rId8"/>
    <p:sldId id="265" r:id="rId9"/>
    <p:sldId id="258" r:id="rId10"/>
    <p:sldId id="266" r:id="rId11"/>
    <p:sldId id="267" r:id="rId12"/>
    <p:sldId id="268" r:id="rId13"/>
    <p:sldId id="269" r:id="rId14"/>
    <p:sldId id="270" r:id="rId15"/>
    <p:sldId id="271" r:id="rId16"/>
    <p:sldId id="259" r:id="rId17"/>
    <p:sldId id="272" r:id="rId18"/>
    <p:sldId id="273" r:id="rId1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83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O"/>
          </a:p>
        </p:txBody>
      </p:sp>
      <p:sp>
        <p:nvSpPr>
          <p:cNvPr id="4" name="Marcador de fecha 3"/>
          <p:cNvSpPr>
            <a:spLocks noGrp="1"/>
          </p:cNvSpPr>
          <p:nvPr>
            <p:ph type="dt" sz="half" idx="10"/>
          </p:nvPr>
        </p:nvSpPr>
        <p:spPr/>
        <p:txBody>
          <a:bodyPr/>
          <a:lstStyle/>
          <a:p>
            <a:fld id="{29F38600-77C7-402E-8E7C-D4C3803A8CA4}" type="datetimeFigureOut">
              <a:rPr lang="es-CO" smtClean="0"/>
              <a:t>24/04/2017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6D4A422-5B71-4465-A4F8-EFC62A089DC5}" type="slidenum">
              <a:rPr lang="es-CO" smtClean="0"/>
              <a:t>‹Nº›</a:t>
            </a:fld>
            <a:endParaRPr lang="es-CO"/>
          </a:p>
        </p:txBody>
      </p:sp>
    </p:spTree>
    <p:extLst>
      <p:ext uri="{BB962C8B-B14F-4D97-AF65-F5344CB8AC3E}">
        <p14:creationId xmlns:p14="http://schemas.microsoft.com/office/powerpoint/2010/main" val="13029667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29F38600-77C7-402E-8E7C-D4C3803A8CA4}" type="datetimeFigureOut">
              <a:rPr lang="es-CO" smtClean="0"/>
              <a:t>24/04/2017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6D4A422-5B71-4465-A4F8-EFC62A089DC5}" type="slidenum">
              <a:rPr lang="es-CO" smtClean="0"/>
              <a:t>‹Nº›</a:t>
            </a:fld>
            <a:endParaRPr lang="es-CO"/>
          </a:p>
        </p:txBody>
      </p:sp>
    </p:spTree>
    <p:extLst>
      <p:ext uri="{BB962C8B-B14F-4D97-AF65-F5344CB8AC3E}">
        <p14:creationId xmlns:p14="http://schemas.microsoft.com/office/powerpoint/2010/main" val="1477025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29F38600-77C7-402E-8E7C-D4C3803A8CA4}" type="datetimeFigureOut">
              <a:rPr lang="es-CO" smtClean="0"/>
              <a:t>24/04/2017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6D4A422-5B71-4465-A4F8-EFC62A089DC5}" type="slidenum">
              <a:rPr lang="es-CO" smtClean="0"/>
              <a:t>‹Nº›</a:t>
            </a:fld>
            <a:endParaRPr lang="es-CO"/>
          </a:p>
        </p:txBody>
      </p:sp>
    </p:spTree>
    <p:extLst>
      <p:ext uri="{BB962C8B-B14F-4D97-AF65-F5344CB8AC3E}">
        <p14:creationId xmlns:p14="http://schemas.microsoft.com/office/powerpoint/2010/main" val="956651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p:cNvSpPr>
            <a:spLocks noGrp="1"/>
          </p:cNvSpPr>
          <p:nvPr>
            <p:ph type="dt" sz="half" idx="10"/>
          </p:nvPr>
        </p:nvSpPr>
        <p:spPr/>
        <p:txBody>
          <a:bodyPr/>
          <a:lstStyle/>
          <a:p>
            <a:fld id="{29F38600-77C7-402E-8E7C-D4C3803A8CA4}" type="datetimeFigureOut">
              <a:rPr lang="es-CO" smtClean="0"/>
              <a:t>24/04/2017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6D4A422-5B71-4465-A4F8-EFC62A089DC5}" type="slidenum">
              <a:rPr lang="es-CO" smtClean="0"/>
              <a:t>‹Nº›</a:t>
            </a:fld>
            <a:endParaRPr lang="es-CO"/>
          </a:p>
        </p:txBody>
      </p:sp>
    </p:spTree>
    <p:extLst>
      <p:ext uri="{BB962C8B-B14F-4D97-AF65-F5344CB8AC3E}">
        <p14:creationId xmlns:p14="http://schemas.microsoft.com/office/powerpoint/2010/main" val="29679233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p:cNvSpPr>
            <a:spLocks noGrp="1"/>
          </p:cNvSpPr>
          <p:nvPr>
            <p:ph type="dt" sz="half" idx="10"/>
          </p:nvPr>
        </p:nvSpPr>
        <p:spPr/>
        <p:txBody>
          <a:bodyPr/>
          <a:lstStyle/>
          <a:p>
            <a:fld id="{29F38600-77C7-402E-8E7C-D4C3803A8CA4}" type="datetimeFigureOut">
              <a:rPr lang="es-CO" smtClean="0"/>
              <a:t>24/04/2017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16D4A422-5B71-4465-A4F8-EFC62A089DC5}" type="slidenum">
              <a:rPr lang="es-CO" smtClean="0"/>
              <a:t>‹Nº›</a:t>
            </a:fld>
            <a:endParaRPr lang="es-CO"/>
          </a:p>
        </p:txBody>
      </p:sp>
    </p:spTree>
    <p:extLst>
      <p:ext uri="{BB962C8B-B14F-4D97-AF65-F5344CB8AC3E}">
        <p14:creationId xmlns:p14="http://schemas.microsoft.com/office/powerpoint/2010/main" val="39522947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fecha 2"/>
          <p:cNvSpPr>
            <a:spLocks noGrp="1"/>
          </p:cNvSpPr>
          <p:nvPr>
            <p:ph type="dt" sz="half" idx="10"/>
          </p:nvPr>
        </p:nvSpPr>
        <p:spPr/>
        <p:txBody>
          <a:bodyPr/>
          <a:lstStyle/>
          <a:p>
            <a:fld id="{29F38600-77C7-402E-8E7C-D4C3803A8CA4}" type="datetimeFigureOut">
              <a:rPr lang="es-CO" smtClean="0"/>
              <a:t>24/04/2017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16D4A422-5B71-4465-A4F8-EFC62A089DC5}" type="slidenum">
              <a:rPr lang="es-CO" smtClean="0"/>
              <a:t>‹Nº›</a:t>
            </a:fld>
            <a:endParaRPr lang="es-CO"/>
          </a:p>
        </p:txBody>
      </p:sp>
    </p:spTree>
    <p:extLst>
      <p:ext uri="{BB962C8B-B14F-4D97-AF65-F5344CB8AC3E}">
        <p14:creationId xmlns:p14="http://schemas.microsoft.com/office/powerpoint/2010/main" val="1283437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9F38600-77C7-402E-8E7C-D4C3803A8CA4}" type="datetimeFigureOut">
              <a:rPr lang="es-CO" smtClean="0"/>
              <a:t>24/04/2017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16D4A422-5B71-4465-A4F8-EFC62A089DC5}" type="slidenum">
              <a:rPr lang="es-CO" smtClean="0"/>
              <a:t>‹Nº›</a:t>
            </a:fld>
            <a:endParaRPr lang="es-CO"/>
          </a:p>
        </p:txBody>
      </p:sp>
    </p:spTree>
    <p:extLst>
      <p:ext uri="{BB962C8B-B14F-4D97-AF65-F5344CB8AC3E}">
        <p14:creationId xmlns:p14="http://schemas.microsoft.com/office/powerpoint/2010/main" val="37194466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29F38600-77C7-402E-8E7C-D4C3803A8CA4}" type="datetimeFigureOut">
              <a:rPr lang="es-CO" smtClean="0"/>
              <a:t>24/04/2017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6D4A422-5B71-4465-A4F8-EFC62A089DC5}" type="slidenum">
              <a:rPr lang="es-CO" smtClean="0"/>
              <a:t>‹Nº›</a:t>
            </a:fld>
            <a:endParaRPr lang="es-CO"/>
          </a:p>
        </p:txBody>
      </p:sp>
    </p:spTree>
    <p:extLst>
      <p:ext uri="{BB962C8B-B14F-4D97-AF65-F5344CB8AC3E}">
        <p14:creationId xmlns:p14="http://schemas.microsoft.com/office/powerpoint/2010/main" val="36896301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29F38600-77C7-402E-8E7C-D4C3803A8CA4}" type="datetimeFigureOut">
              <a:rPr lang="es-CO" smtClean="0"/>
              <a:t>24/04/2017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6D4A422-5B71-4465-A4F8-EFC62A089DC5}" type="slidenum">
              <a:rPr lang="es-CO" smtClean="0"/>
              <a:t>‹Nº›</a:t>
            </a:fld>
            <a:endParaRPr lang="es-CO"/>
          </a:p>
        </p:txBody>
      </p:sp>
    </p:spTree>
    <p:extLst>
      <p:ext uri="{BB962C8B-B14F-4D97-AF65-F5344CB8AC3E}">
        <p14:creationId xmlns:p14="http://schemas.microsoft.com/office/powerpoint/2010/main" val="39643671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29F38600-77C7-402E-8E7C-D4C3803A8CA4}" type="datetimeFigureOut">
              <a:rPr lang="es-CO" smtClean="0"/>
              <a:t>24/04/2017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6D4A422-5B71-4465-A4F8-EFC62A089DC5}" type="slidenum">
              <a:rPr lang="es-CO" smtClean="0"/>
              <a:t>‹Nº›</a:t>
            </a:fld>
            <a:endParaRPr lang="es-CO"/>
          </a:p>
        </p:txBody>
      </p:sp>
    </p:spTree>
    <p:extLst>
      <p:ext uri="{BB962C8B-B14F-4D97-AF65-F5344CB8AC3E}">
        <p14:creationId xmlns:p14="http://schemas.microsoft.com/office/powerpoint/2010/main" val="28853133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29F38600-77C7-402E-8E7C-D4C3803A8CA4}" type="datetimeFigureOut">
              <a:rPr lang="es-CO" smtClean="0"/>
              <a:t>24/04/2017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6D4A422-5B71-4465-A4F8-EFC62A089DC5}" type="slidenum">
              <a:rPr lang="es-CO" smtClean="0"/>
              <a:t>‹Nº›</a:t>
            </a:fld>
            <a:endParaRPr lang="es-CO"/>
          </a:p>
        </p:txBody>
      </p:sp>
    </p:spTree>
    <p:extLst>
      <p:ext uri="{BB962C8B-B14F-4D97-AF65-F5344CB8AC3E}">
        <p14:creationId xmlns:p14="http://schemas.microsoft.com/office/powerpoint/2010/main" val="750767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F38600-77C7-402E-8E7C-D4C3803A8CA4}" type="datetimeFigureOut">
              <a:rPr lang="es-CO" smtClean="0"/>
              <a:t>24/04/2017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D4A422-5B71-4465-A4F8-EFC62A089DC5}" type="slidenum">
              <a:rPr lang="es-CO" smtClean="0"/>
              <a:t>‹Nº›</a:t>
            </a:fld>
            <a:endParaRPr lang="es-CO"/>
          </a:p>
        </p:txBody>
      </p:sp>
    </p:spTree>
    <p:extLst>
      <p:ext uri="{BB962C8B-B14F-4D97-AF65-F5344CB8AC3E}">
        <p14:creationId xmlns:p14="http://schemas.microsoft.com/office/powerpoint/2010/main" val="38644652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7783259" y="642989"/>
            <a:ext cx="3740560" cy="5242246"/>
          </a:xfrm>
          <a:prstGeom prst="rect">
            <a:avLst/>
          </a:prstGeom>
        </p:spPr>
      </p:pic>
      <p:sp>
        <p:nvSpPr>
          <p:cNvPr id="9" name="Freeform 3"/>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9"/>
            <a:ext cx="9468701" cy="6858478"/>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4"/>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79"/>
            <a:ext cx="8078052" cy="6858478"/>
          </a:xfrm>
          <a:custGeom>
            <a:avLst/>
            <a:gdLst>
              <a:gd name="connsiteX0" fmla="*/ 0 w 8078052"/>
              <a:gd name="connsiteY0" fmla="*/ 0 h 6858478"/>
              <a:gd name="connsiteX1" fmla="*/ 3829872 w 8078052"/>
              <a:gd name="connsiteY1" fmla="*/ 0 h 6858478"/>
              <a:gd name="connsiteX2" fmla="*/ 4896100 w 8078052"/>
              <a:gd name="connsiteY2" fmla="*/ 0 h 6858478"/>
              <a:gd name="connsiteX3" fmla="*/ 4901677 w 8078052"/>
              <a:gd name="connsiteY3" fmla="*/ 0 h 6858478"/>
              <a:gd name="connsiteX4" fmla="*/ 8078052 w 8078052"/>
              <a:gd name="connsiteY4" fmla="*/ 6858478 h 6858478"/>
              <a:gd name="connsiteX5" fmla="*/ 653497 w 8078052"/>
              <a:gd name="connsiteY5" fmla="*/ 6858478 h 6858478"/>
              <a:gd name="connsiteX6" fmla="*/ 653757 w 8078052"/>
              <a:gd name="connsiteY6" fmla="*/ 6857916 h 6858478"/>
              <a:gd name="connsiteX7" fmla="*/ 0 w 8078052"/>
              <a:gd name="connsiteY7" fmla="*/ 6857916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2" h="6858478">
                <a:moveTo>
                  <a:pt x="0" y="0"/>
                </a:moveTo>
                <a:lnTo>
                  <a:pt x="3829872" y="0"/>
                </a:lnTo>
                <a:lnTo>
                  <a:pt x="4896100" y="0"/>
                </a:lnTo>
                <a:lnTo>
                  <a:pt x="4901677" y="0"/>
                </a:lnTo>
                <a:lnTo>
                  <a:pt x="8078052" y="6858478"/>
                </a:lnTo>
                <a:lnTo>
                  <a:pt x="653497" y="6858478"/>
                </a:lnTo>
                <a:lnTo>
                  <a:pt x="653757" y="6857916"/>
                </a:lnTo>
                <a:lnTo>
                  <a:pt x="0" y="6857916"/>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p:cNvSpPr>
            <a:spLocks noGrp="1"/>
          </p:cNvSpPr>
          <p:nvPr>
            <p:ph type="ctrTitle"/>
          </p:nvPr>
        </p:nvSpPr>
        <p:spPr>
          <a:xfrm>
            <a:off x="804672" y="2600325"/>
            <a:ext cx="4948428" cy="2651200"/>
          </a:xfrm>
        </p:spPr>
        <p:txBody>
          <a:bodyPr anchor="t">
            <a:normAutofit/>
          </a:bodyPr>
          <a:lstStyle/>
          <a:p>
            <a:pPr algn="l"/>
            <a:r>
              <a:rPr lang="es-CO" sz="5400">
                <a:solidFill>
                  <a:schemeClr val="bg1"/>
                </a:solidFill>
              </a:rPr>
              <a:t>EL ESPÍRITU SANTO EN EL N. TESTAMENTO</a:t>
            </a:r>
          </a:p>
        </p:txBody>
      </p:sp>
    </p:spTree>
    <p:extLst>
      <p:ext uri="{BB962C8B-B14F-4D97-AF65-F5344CB8AC3E}">
        <p14:creationId xmlns:p14="http://schemas.microsoft.com/office/powerpoint/2010/main" val="28094051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4"/>
            <a:ext cx="10515600" cy="1935623"/>
          </a:xfrm>
          <a:effectLst>
            <a:glow rad="228600">
              <a:schemeClr val="accent2">
                <a:satMod val="175000"/>
                <a:alpha val="40000"/>
              </a:schemeClr>
            </a:glow>
          </a:effectLst>
        </p:spPr>
        <p:style>
          <a:lnRef idx="2">
            <a:schemeClr val="accent4"/>
          </a:lnRef>
          <a:fillRef idx="1">
            <a:schemeClr val="lt1"/>
          </a:fillRef>
          <a:effectRef idx="0">
            <a:schemeClr val="accent4"/>
          </a:effectRef>
          <a:fontRef idx="minor">
            <a:schemeClr val="dk1"/>
          </a:fontRef>
        </p:style>
        <p:txBody>
          <a:bodyPr>
            <a:noAutofit/>
          </a:bodyPr>
          <a:lstStyle/>
          <a:p>
            <a:r>
              <a:rPr lang="es-CO" sz="3200" b="1" dirty="0"/>
              <a:t>Es increíble, como muchos para rechazar la existencia del Espíritu Santo, pasan por alto muchos textos de la Biblia que lo mencionan, y mencionan solamente los siguientes, donde aparece el Padre y el Hijo.</a:t>
            </a:r>
            <a:r>
              <a:rPr lang="es-CO" b="1" dirty="0"/>
              <a:t> </a:t>
            </a:r>
          </a:p>
        </p:txBody>
      </p:sp>
      <p:sp>
        <p:nvSpPr>
          <p:cNvPr id="3" name="Marcador de contenido 2"/>
          <p:cNvSpPr>
            <a:spLocks noGrp="1"/>
          </p:cNvSpPr>
          <p:nvPr>
            <p:ph idx="1"/>
          </p:nvPr>
        </p:nvSpPr>
        <p:spPr>
          <a:xfrm>
            <a:off x="838200" y="2713702"/>
            <a:ext cx="10515600" cy="3834581"/>
          </a:xfrm>
        </p:spPr>
        <p:style>
          <a:lnRef idx="2">
            <a:schemeClr val="dk1"/>
          </a:lnRef>
          <a:fillRef idx="1">
            <a:schemeClr val="lt1"/>
          </a:fillRef>
          <a:effectRef idx="0">
            <a:schemeClr val="dk1"/>
          </a:effectRef>
          <a:fontRef idx="minor">
            <a:schemeClr val="dk1"/>
          </a:fontRef>
        </p:style>
        <p:txBody>
          <a:bodyPr>
            <a:normAutofit fontScale="92500"/>
          </a:bodyPr>
          <a:lstStyle/>
          <a:p>
            <a:r>
              <a:rPr lang="es-CO" u="sng" dirty="0">
                <a:solidFill>
                  <a:srgbClr val="FF0000"/>
                </a:solidFill>
              </a:rPr>
              <a:t>Miqueas 5:2-4</a:t>
            </a:r>
            <a:r>
              <a:rPr lang="es-CO" dirty="0">
                <a:solidFill>
                  <a:srgbClr val="FF0000"/>
                </a:solidFill>
              </a:rPr>
              <a:t>.  </a:t>
            </a:r>
            <a:r>
              <a:rPr lang="es-CO" dirty="0"/>
              <a:t>Pero tú, Belén Efrata, pequeña para estar entre las familias de Judá, de ti me saldrá el que será </a:t>
            </a:r>
            <a:r>
              <a:rPr lang="es-CO" u="sng" dirty="0"/>
              <a:t>Señor en Israel</a:t>
            </a:r>
            <a:r>
              <a:rPr lang="es-CO" dirty="0"/>
              <a:t>; y sus salidas son desde el principio, desde los días de la eternidad. Pero los dejará hasta el tiempo que dé a luz la que ha de dar a luz; y el resto de sus hermanos se volverá con los hijos de Israel. Y él estará, y apacentará con poder de Jehová, con grandeza del nombre de </a:t>
            </a:r>
            <a:r>
              <a:rPr lang="es-CO" u="sng" dirty="0"/>
              <a:t>Jehová su Dios</a:t>
            </a:r>
            <a:r>
              <a:rPr lang="es-CO" dirty="0"/>
              <a:t>; y morarán seguros, porque ahora será engrandecido hasta los fines de la tierra.</a:t>
            </a:r>
          </a:p>
          <a:p>
            <a:r>
              <a:rPr lang="es-CO" u="sng" dirty="0">
                <a:solidFill>
                  <a:srgbClr val="FF0000"/>
                </a:solidFill>
              </a:rPr>
              <a:t>Juan 20:17</a:t>
            </a:r>
            <a:r>
              <a:rPr lang="es-CO" dirty="0"/>
              <a:t>. Dícele Jesús: No me toques: porque aun no he subido á mi </a:t>
            </a:r>
            <a:r>
              <a:rPr lang="es-CO" u="sng" dirty="0"/>
              <a:t>Padre</a:t>
            </a:r>
            <a:r>
              <a:rPr lang="es-CO" dirty="0"/>
              <a:t>: mas ve á mis hermanos, y diles: Subo á mi Padre y á vuestro Padre, á mi Dios y á vuestro Dios.</a:t>
            </a:r>
          </a:p>
        </p:txBody>
      </p:sp>
    </p:spTree>
    <p:extLst>
      <p:ext uri="{BB962C8B-B14F-4D97-AF65-F5344CB8AC3E}">
        <p14:creationId xmlns:p14="http://schemas.microsoft.com/office/powerpoint/2010/main" val="14342329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94968"/>
            <a:ext cx="10515600" cy="6341805"/>
          </a:xfrm>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es-CO" sz="3200" u="sng" dirty="0">
                <a:solidFill>
                  <a:srgbClr val="FF0000"/>
                </a:solidFill>
              </a:rPr>
              <a:t>Romanos 15:6</a:t>
            </a:r>
            <a:r>
              <a:rPr lang="es-CO" sz="3200" dirty="0">
                <a:solidFill>
                  <a:srgbClr val="FF0000"/>
                </a:solidFill>
              </a:rPr>
              <a:t>. </a:t>
            </a:r>
            <a:r>
              <a:rPr lang="es-CO" sz="3200" dirty="0"/>
              <a:t>Para que concordes, á una boca glorifiquéis al Dios y </a:t>
            </a:r>
            <a:r>
              <a:rPr lang="es-CO" sz="3200" u="sng" dirty="0"/>
              <a:t>Padre de nuestro Señor Jesucristo</a:t>
            </a:r>
            <a:r>
              <a:rPr lang="es-CO" sz="3200" dirty="0"/>
              <a:t>.</a:t>
            </a:r>
          </a:p>
          <a:p>
            <a:r>
              <a:rPr lang="es-CO" sz="3200" u="sng" dirty="0">
                <a:solidFill>
                  <a:srgbClr val="FF0000"/>
                </a:solidFill>
              </a:rPr>
              <a:t>2 Corintios 1:3.</a:t>
            </a:r>
            <a:r>
              <a:rPr lang="es-CO" sz="3200" dirty="0">
                <a:solidFill>
                  <a:srgbClr val="FF0000"/>
                </a:solidFill>
              </a:rPr>
              <a:t> </a:t>
            </a:r>
            <a:r>
              <a:rPr lang="es-CO" sz="3200" dirty="0"/>
              <a:t>Bendito sea el Dios y Padre del Señor Jesucristo, el Padre de misericordias, y el Dios de toda consolación,</a:t>
            </a:r>
          </a:p>
          <a:p>
            <a:r>
              <a:rPr lang="es-CO" sz="3200" u="sng" dirty="0">
                <a:solidFill>
                  <a:srgbClr val="FF0000"/>
                </a:solidFill>
              </a:rPr>
              <a:t>2 Corintios 11:3.</a:t>
            </a:r>
            <a:r>
              <a:rPr lang="es-CO" sz="3200" dirty="0">
                <a:solidFill>
                  <a:srgbClr val="FF0000"/>
                </a:solidFill>
              </a:rPr>
              <a:t> </a:t>
            </a:r>
            <a:r>
              <a:rPr lang="es-CO" sz="3200" u="sng" dirty="0"/>
              <a:t>El Dios y Padre del Señor nuestro Jesucristo</a:t>
            </a:r>
            <a:r>
              <a:rPr lang="es-CO" sz="3200" dirty="0"/>
              <a:t>, que es bendito por siglos, sabe que no miento.</a:t>
            </a:r>
          </a:p>
          <a:p>
            <a:r>
              <a:rPr lang="es-CO" sz="3200" u="sng" dirty="0">
                <a:solidFill>
                  <a:srgbClr val="FF0000"/>
                </a:solidFill>
              </a:rPr>
              <a:t>Efesios 1:3.</a:t>
            </a:r>
            <a:r>
              <a:rPr lang="es-CO" sz="3200" dirty="0"/>
              <a:t> Bendito el </a:t>
            </a:r>
            <a:r>
              <a:rPr lang="es-CO" sz="3200" u="sng" dirty="0"/>
              <a:t>Dios y Padre del Señor nuestro Jesucristo</a:t>
            </a:r>
            <a:r>
              <a:rPr lang="es-CO" sz="3200" dirty="0"/>
              <a:t>, el cual nos bendijo con toda bendición espiritual en lugares celestiales en Cristo:</a:t>
            </a:r>
          </a:p>
          <a:p>
            <a:r>
              <a:rPr lang="es-CO" sz="3200" u="sng" dirty="0">
                <a:solidFill>
                  <a:srgbClr val="FF0000"/>
                </a:solidFill>
              </a:rPr>
              <a:t>Colosenses 1:3</a:t>
            </a:r>
            <a:r>
              <a:rPr lang="es-CO" sz="3200" dirty="0">
                <a:solidFill>
                  <a:srgbClr val="FF0000"/>
                </a:solidFill>
              </a:rPr>
              <a:t>. </a:t>
            </a:r>
            <a:r>
              <a:rPr lang="es-CO" sz="3200" dirty="0"/>
              <a:t>Damos gracias al </a:t>
            </a:r>
            <a:r>
              <a:rPr lang="es-CO" sz="3200" u="sng" dirty="0"/>
              <a:t>Dios y Padre del Señor nuestro Jesucristo</a:t>
            </a:r>
            <a:r>
              <a:rPr lang="es-CO" sz="3200" dirty="0"/>
              <a:t>, siempre orando por vosotros:</a:t>
            </a:r>
          </a:p>
          <a:p>
            <a:r>
              <a:rPr lang="es-CO" sz="3200" u="sng" dirty="0">
                <a:solidFill>
                  <a:srgbClr val="FF0000"/>
                </a:solidFill>
              </a:rPr>
              <a:t>1 Pedro 1:3.</a:t>
            </a:r>
            <a:r>
              <a:rPr lang="es-CO" sz="3200" dirty="0">
                <a:solidFill>
                  <a:srgbClr val="FF0000"/>
                </a:solidFill>
              </a:rPr>
              <a:t> </a:t>
            </a:r>
            <a:r>
              <a:rPr lang="es-CO" sz="3200" dirty="0"/>
              <a:t>Bendito el </a:t>
            </a:r>
            <a:r>
              <a:rPr lang="es-CO" sz="3200" u="sng" dirty="0"/>
              <a:t>Dios y Padre de nuestro Señor Jesucristo</a:t>
            </a:r>
            <a:r>
              <a:rPr lang="es-CO" sz="3200" dirty="0"/>
              <a:t>, que según su grande misericordia nos ha regenerado en esperanza viva, por la resurrección de Jesucristo de los muertos,</a:t>
            </a:r>
          </a:p>
          <a:p>
            <a:endParaRPr lang="es-CO" dirty="0"/>
          </a:p>
        </p:txBody>
      </p:sp>
    </p:spTree>
    <p:extLst>
      <p:ext uri="{BB962C8B-B14F-4D97-AF65-F5344CB8AC3E}">
        <p14:creationId xmlns:p14="http://schemas.microsoft.com/office/powerpoint/2010/main" val="18703173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57200"/>
            <a:ext cx="10515600" cy="6135329"/>
          </a:xfrm>
        </p:spPr>
        <p:txBody>
          <a:bodyPr>
            <a:normAutofit/>
          </a:bodyPr>
          <a:lstStyle/>
          <a:p>
            <a:r>
              <a:rPr lang="es-CO" u="sng" dirty="0">
                <a:solidFill>
                  <a:srgbClr val="FF0000"/>
                </a:solidFill>
              </a:rPr>
              <a:t>Efesios 1:17</a:t>
            </a:r>
            <a:r>
              <a:rPr lang="es-CO" dirty="0">
                <a:solidFill>
                  <a:srgbClr val="FF0000"/>
                </a:solidFill>
              </a:rPr>
              <a:t>. </a:t>
            </a:r>
            <a:r>
              <a:rPr lang="es-CO" dirty="0"/>
              <a:t>Que el </a:t>
            </a:r>
            <a:r>
              <a:rPr lang="es-CO" u="sng" dirty="0"/>
              <a:t>Dios del Señor nuestro Jesucristo, el Padre de gloria</a:t>
            </a:r>
            <a:r>
              <a:rPr lang="es-CO" dirty="0"/>
              <a:t>, os dé espíritu de sabiduría y de revelación para su conocimiento; </a:t>
            </a:r>
            <a:r>
              <a:rPr lang="es-CO" i="1" dirty="0"/>
              <a:t>Este es el único texto donde mencionan al Espíritu.</a:t>
            </a:r>
          </a:p>
          <a:p>
            <a:r>
              <a:rPr lang="es-CO" u="sng" dirty="0">
                <a:solidFill>
                  <a:srgbClr val="FF0000"/>
                </a:solidFill>
              </a:rPr>
              <a:t>Hebreos 1:9</a:t>
            </a:r>
            <a:r>
              <a:rPr lang="es-CO" dirty="0">
                <a:solidFill>
                  <a:srgbClr val="FF0000"/>
                </a:solidFill>
              </a:rPr>
              <a:t>. </a:t>
            </a:r>
            <a:r>
              <a:rPr lang="es-CO" dirty="0"/>
              <a:t>Has amado la justicia, y aborrecido la maldad, Por lo cual te ungió </a:t>
            </a:r>
            <a:r>
              <a:rPr lang="es-CO" u="sng" dirty="0"/>
              <a:t>Dios, el Dios tuyo</a:t>
            </a:r>
            <a:r>
              <a:rPr lang="es-CO" dirty="0"/>
              <a:t>, Con óleo de alegría más que a tus compañeros.</a:t>
            </a:r>
          </a:p>
          <a:p>
            <a:r>
              <a:rPr lang="es-CO" u="sng" dirty="0">
                <a:solidFill>
                  <a:srgbClr val="FF0000"/>
                </a:solidFill>
              </a:rPr>
              <a:t>Apocalipsis 1:6.</a:t>
            </a:r>
            <a:r>
              <a:rPr lang="es-CO" dirty="0">
                <a:solidFill>
                  <a:srgbClr val="FF0000"/>
                </a:solidFill>
              </a:rPr>
              <a:t> </a:t>
            </a:r>
            <a:r>
              <a:rPr lang="es-CO" dirty="0"/>
              <a:t>Y nos ha hecho reyes y sacerdotes para Dios y su Padre; a él sea gloria e imperio para siempre jamás. Amén.</a:t>
            </a:r>
          </a:p>
          <a:p>
            <a:r>
              <a:rPr lang="es-CO" u="sng" dirty="0">
                <a:solidFill>
                  <a:srgbClr val="FF0000"/>
                </a:solidFill>
              </a:rPr>
              <a:t>Apocalipsis 3:12.</a:t>
            </a:r>
            <a:r>
              <a:rPr lang="es-CO" dirty="0">
                <a:solidFill>
                  <a:srgbClr val="FF0000"/>
                </a:solidFill>
              </a:rPr>
              <a:t> </a:t>
            </a:r>
            <a:r>
              <a:rPr lang="es-CO" dirty="0"/>
              <a:t>Al que venciere, yo lo haré columna en el templo de mi Dios, y nunca más saldrá de allí; y escribiré sobre él el nombre de mi Dios, y el nombre de la ciudad de mi Dios, la nueva Jerusalén, la cual desciende del cielo, de mi Dios, y mi nombre nuevo.</a:t>
            </a:r>
          </a:p>
          <a:p>
            <a:r>
              <a:rPr lang="es-CO" dirty="0"/>
              <a:t>Nota: Solamente mencionan </a:t>
            </a:r>
            <a:r>
              <a:rPr lang="es-CO" b="1" u="sng" dirty="0"/>
              <a:t>12</a:t>
            </a:r>
            <a:r>
              <a:rPr lang="es-CO" dirty="0"/>
              <a:t> textos bíblicos donde aparece registrado el nombre del Padre y del Hijo.</a:t>
            </a:r>
          </a:p>
        </p:txBody>
      </p:sp>
    </p:spTree>
    <p:extLst>
      <p:ext uri="{BB962C8B-B14F-4D97-AF65-F5344CB8AC3E}">
        <p14:creationId xmlns:p14="http://schemas.microsoft.com/office/powerpoint/2010/main" val="2734080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12954"/>
            <a:ext cx="10515600" cy="6209071"/>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a:bodyPr>
          <a:lstStyle/>
          <a:p>
            <a:endParaRPr lang="es-CO" dirty="0"/>
          </a:p>
          <a:p>
            <a:endParaRPr lang="es-CO" sz="3200" dirty="0"/>
          </a:p>
          <a:p>
            <a:r>
              <a:rPr lang="es-CO" sz="3200" dirty="0"/>
              <a:t>Finalmente dicen: </a:t>
            </a:r>
          </a:p>
          <a:p>
            <a:r>
              <a:rPr lang="es-CO" sz="3200" dirty="0"/>
              <a:t>Conclusiones de los versículos:</a:t>
            </a:r>
          </a:p>
          <a:p>
            <a:r>
              <a:rPr lang="es-CO" sz="3200" dirty="0"/>
              <a:t>- Jesús tiene un Padre.</a:t>
            </a:r>
          </a:p>
          <a:p>
            <a:r>
              <a:rPr lang="es-CO" sz="3200" dirty="0"/>
              <a:t>- Jesús tiene un Dios.</a:t>
            </a:r>
          </a:p>
          <a:p>
            <a:r>
              <a:rPr lang="es-CO" sz="3200" dirty="0"/>
              <a:t>- El Padre mismo dice que él es Dios de su Hijo.</a:t>
            </a:r>
          </a:p>
          <a:p>
            <a:r>
              <a:rPr lang="es-CO" sz="3200" dirty="0"/>
              <a:t>- El Padre y Dios de Jesús es nuestro Padre y nuestro Dios.</a:t>
            </a:r>
          </a:p>
          <a:p>
            <a:r>
              <a:rPr lang="es-CO" sz="3200" dirty="0"/>
              <a:t>- Décadas después de la ascensión y para una de las iglesias del tiempo del fin (Filadelfia) Jesús declara que tiene un Dios.</a:t>
            </a:r>
          </a:p>
        </p:txBody>
      </p:sp>
    </p:spTree>
    <p:extLst>
      <p:ext uri="{BB962C8B-B14F-4D97-AF65-F5344CB8AC3E}">
        <p14:creationId xmlns:p14="http://schemas.microsoft.com/office/powerpoint/2010/main" val="2468225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1950372"/>
          </a:xfrm>
        </p:spPr>
        <p:style>
          <a:lnRef idx="2">
            <a:schemeClr val="accent2"/>
          </a:lnRef>
          <a:fillRef idx="1">
            <a:schemeClr val="lt1"/>
          </a:fillRef>
          <a:effectRef idx="0">
            <a:schemeClr val="accent2"/>
          </a:effectRef>
          <a:fontRef idx="minor">
            <a:schemeClr val="dk1"/>
          </a:fontRef>
        </p:style>
        <p:txBody>
          <a:bodyPr>
            <a:noAutofit/>
          </a:bodyPr>
          <a:lstStyle/>
          <a:p>
            <a:r>
              <a:rPr lang="es-CO" sz="3600" dirty="0"/>
              <a:t>Por el contrario, aquí mencionaremos los textos bíblicos donde se registra la existencia del Espíritu Santo, desde el comienzo del Génesis hasta el final del Apocalipsis.</a:t>
            </a:r>
          </a:p>
        </p:txBody>
      </p:sp>
      <p:sp>
        <p:nvSpPr>
          <p:cNvPr id="3" name="Marcador de contenido 2"/>
          <p:cNvSpPr>
            <a:spLocks noGrp="1"/>
          </p:cNvSpPr>
          <p:nvPr>
            <p:ph idx="1"/>
          </p:nvPr>
        </p:nvSpPr>
        <p:spPr>
          <a:xfrm>
            <a:off x="838200" y="2566218"/>
            <a:ext cx="10515600" cy="4070555"/>
          </a:xfrm>
        </p:spPr>
        <p:style>
          <a:lnRef idx="2">
            <a:schemeClr val="dk1"/>
          </a:lnRef>
          <a:fillRef idx="1">
            <a:schemeClr val="lt1"/>
          </a:fillRef>
          <a:effectRef idx="0">
            <a:schemeClr val="dk1"/>
          </a:effectRef>
          <a:fontRef idx="minor">
            <a:schemeClr val="dk1"/>
          </a:fontRef>
        </p:style>
        <p:txBody>
          <a:bodyPr>
            <a:normAutofit fontScale="92500" lnSpcReduction="20000"/>
          </a:bodyPr>
          <a:lstStyle/>
          <a:p>
            <a:r>
              <a:rPr lang="es-CO" dirty="0"/>
              <a:t>Si quieres gozar de la vida eterna, debes recibir al Espíritu Santo claramente enseñado por Cristo, desde el A. T.</a:t>
            </a:r>
          </a:p>
          <a:p>
            <a:r>
              <a:rPr lang="es-CO" dirty="0">
                <a:solidFill>
                  <a:srgbClr val="FF0000"/>
                </a:solidFill>
              </a:rPr>
              <a:t>MATEO 3:11</a:t>
            </a:r>
            <a:r>
              <a:rPr lang="es-CO" dirty="0"/>
              <a:t>. "Yo á la verdad os bautizo en agua para arrepentimiento; mas el que viene tras mí, más poderoso es que yo; los zapatos del cual yo no soy digno de llevar; él (Jesús) os bautizará en </a:t>
            </a:r>
            <a:r>
              <a:rPr lang="es-CO" u="sng" dirty="0"/>
              <a:t>Espíritu Santo </a:t>
            </a:r>
            <a:r>
              <a:rPr lang="es-CO" dirty="0"/>
              <a:t>y en fuego."</a:t>
            </a:r>
          </a:p>
          <a:p>
            <a:r>
              <a:rPr lang="es-CO" dirty="0">
                <a:solidFill>
                  <a:srgbClr val="FF0000"/>
                </a:solidFill>
              </a:rPr>
              <a:t>JUAN 3:5</a:t>
            </a:r>
            <a:r>
              <a:rPr lang="es-CO" dirty="0"/>
              <a:t>. "Respondió Jesús: De cierto, de cierto te digo, que el que no naciere de agua y </a:t>
            </a:r>
            <a:r>
              <a:rPr lang="es-CO" u="sng" dirty="0"/>
              <a:t>del Espíritu</a:t>
            </a:r>
            <a:r>
              <a:rPr lang="es-CO" dirty="0"/>
              <a:t>, no puede entrar en el reino de Dios…"</a:t>
            </a:r>
          </a:p>
          <a:p>
            <a:r>
              <a:rPr lang="es-CO" dirty="0">
                <a:solidFill>
                  <a:srgbClr val="FF0000"/>
                </a:solidFill>
              </a:rPr>
              <a:t>ROMANOS 8:9</a:t>
            </a:r>
            <a:r>
              <a:rPr lang="es-CO" dirty="0"/>
              <a:t>. "...Y si alguno no tiene el </a:t>
            </a:r>
            <a:r>
              <a:rPr lang="es-CO" u="sng" dirty="0"/>
              <a:t>Espíritu de Cristo</a:t>
            </a:r>
            <a:r>
              <a:rPr lang="es-CO" dirty="0"/>
              <a:t>, el tal no es de él."</a:t>
            </a:r>
          </a:p>
          <a:p>
            <a:r>
              <a:rPr lang="es-CO" dirty="0"/>
              <a:t>La Palabra de Dios muestra que todo aquel que quiera gozar de la vida eternal debe recibir Su Espíritu Santo.</a:t>
            </a:r>
          </a:p>
          <a:p>
            <a:endParaRPr lang="es-CO" dirty="0"/>
          </a:p>
        </p:txBody>
      </p:sp>
    </p:spTree>
    <p:extLst>
      <p:ext uri="{BB962C8B-B14F-4D97-AF65-F5344CB8AC3E}">
        <p14:creationId xmlns:p14="http://schemas.microsoft.com/office/powerpoint/2010/main" val="6315546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83458"/>
            <a:ext cx="10515600" cy="6194323"/>
          </a:xfrm>
        </p:spPr>
        <p:style>
          <a:lnRef idx="2">
            <a:schemeClr val="dk1"/>
          </a:lnRef>
          <a:fillRef idx="1">
            <a:schemeClr val="lt1"/>
          </a:fillRef>
          <a:effectRef idx="0">
            <a:schemeClr val="dk1"/>
          </a:effectRef>
          <a:fontRef idx="minor">
            <a:schemeClr val="dk1"/>
          </a:fontRef>
        </p:style>
        <p:txBody>
          <a:bodyPr>
            <a:normAutofit/>
          </a:bodyPr>
          <a:lstStyle/>
          <a:p>
            <a:r>
              <a:rPr lang="es-CO" dirty="0">
                <a:solidFill>
                  <a:srgbClr val="FF0000"/>
                </a:solidFill>
              </a:rPr>
              <a:t>LUCAS 24:49</a:t>
            </a:r>
            <a:r>
              <a:rPr lang="es-CO" dirty="0"/>
              <a:t>. A los discípulos se les ordenó permanecer en Jerusalén hasta que el </a:t>
            </a:r>
            <a:r>
              <a:rPr lang="es-CO" u="sng" dirty="0"/>
              <a:t>Espíritu Santo </a:t>
            </a:r>
            <a:r>
              <a:rPr lang="es-CO" dirty="0"/>
              <a:t>se posara sobre ellos.</a:t>
            </a:r>
          </a:p>
          <a:p>
            <a:r>
              <a:rPr lang="es-CO" dirty="0">
                <a:solidFill>
                  <a:srgbClr val="FF0000"/>
                </a:solidFill>
              </a:rPr>
              <a:t>HECHOS 1:8</a:t>
            </a:r>
            <a:r>
              <a:rPr lang="es-CO" dirty="0"/>
              <a:t>. El Espíritu Santo aporta el poder de Dios en la vida de los creyentes.</a:t>
            </a:r>
          </a:p>
          <a:p>
            <a:r>
              <a:rPr lang="es-CO" dirty="0">
                <a:solidFill>
                  <a:srgbClr val="FF0000"/>
                </a:solidFill>
              </a:rPr>
              <a:t>LUCAS 11:9-13</a:t>
            </a:r>
            <a:r>
              <a:rPr lang="es-CO" dirty="0"/>
              <a:t>. "Y yo os digo: Pedid, y se os dará; buscad, y hallaréis; llamad, y os será abierto. Porque todo aquel que pide, recibe; y el que busca, halla; y al que llama, se abre. ¿Y cuál padre de vosotros, si su hijo le pidiere pan, le dará una piedra?, ó, si pescado, ¿en lugar de pescado, le dará una serpiente? O, si le pidiere un huevo, ¿le dará un escorpión? Pues si vosotros, siendo malos, sabéis dar buenas dádivas á vuestros hijos, ¿cuánto más vuestro Padre celestial dará el </a:t>
            </a:r>
            <a:r>
              <a:rPr lang="es-CO" u="sng" dirty="0"/>
              <a:t>Espíritu Santo</a:t>
            </a:r>
            <a:r>
              <a:rPr lang="es-CO" dirty="0"/>
              <a:t> á los que lo pidieren de él?"</a:t>
            </a:r>
          </a:p>
          <a:p>
            <a:r>
              <a:rPr lang="es-CO" dirty="0">
                <a:solidFill>
                  <a:srgbClr val="FF0000"/>
                </a:solidFill>
              </a:rPr>
              <a:t>HECHOS 2:4</a:t>
            </a:r>
            <a:r>
              <a:rPr lang="es-CO" dirty="0"/>
              <a:t>. "Y fueron todos llenos del </a:t>
            </a:r>
            <a:r>
              <a:rPr lang="es-CO" u="sng" dirty="0"/>
              <a:t>Espíritu Santo</a:t>
            </a:r>
            <a:r>
              <a:rPr lang="es-CO" dirty="0"/>
              <a:t>, y comenzaron á hablar en otras lenguas, como el </a:t>
            </a:r>
            <a:r>
              <a:rPr lang="es-CO" u="sng" dirty="0"/>
              <a:t>Espíritu</a:t>
            </a:r>
            <a:r>
              <a:rPr lang="es-CO" dirty="0"/>
              <a:t> les daba que hablasen."</a:t>
            </a:r>
          </a:p>
          <a:p>
            <a:endParaRPr lang="es-CO" dirty="0"/>
          </a:p>
        </p:txBody>
      </p:sp>
    </p:spTree>
    <p:extLst>
      <p:ext uri="{BB962C8B-B14F-4D97-AF65-F5344CB8AC3E}">
        <p14:creationId xmlns:p14="http://schemas.microsoft.com/office/powerpoint/2010/main" val="40588042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80220"/>
            <a:ext cx="10515600" cy="6415548"/>
          </a:xfrm>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es-CO" dirty="0">
                <a:solidFill>
                  <a:srgbClr val="FF0000"/>
                </a:solidFill>
              </a:rPr>
              <a:t>HECHOS 10:44,45, 47</a:t>
            </a:r>
            <a:r>
              <a:rPr lang="es-CO" dirty="0"/>
              <a:t>.Mientras aún hablaba Pedro estas palabras, el </a:t>
            </a:r>
            <a:r>
              <a:rPr lang="es-CO" u="sng" dirty="0"/>
              <a:t>Espíritu Santo </a:t>
            </a:r>
            <a:r>
              <a:rPr lang="es-CO" dirty="0"/>
              <a:t>cayó sobre todos los que oían el discurso. 45 Y los fieles de la circuncisión que habían venido con Pedro se quedaron atónitos de que también sobre los gentiles se derramara el don del </a:t>
            </a:r>
            <a:r>
              <a:rPr lang="es-CO" u="sng" dirty="0"/>
              <a:t>Espíritu Santo</a:t>
            </a:r>
            <a:r>
              <a:rPr lang="es-CO" dirty="0"/>
              <a:t>. 47 Entonces respondió Pedro: --¿Puede acaso alguno impedir el agua, para que no sean bautizados estos que han recibido el </a:t>
            </a:r>
            <a:r>
              <a:rPr lang="es-CO" u="sng" dirty="0"/>
              <a:t>Espíritu Santo</a:t>
            </a:r>
            <a:r>
              <a:rPr lang="es-CO" dirty="0"/>
              <a:t> lo mismo que nosotros?"</a:t>
            </a:r>
          </a:p>
          <a:p>
            <a:r>
              <a:rPr lang="es-CO" dirty="0">
                <a:solidFill>
                  <a:srgbClr val="FF0000"/>
                </a:solidFill>
              </a:rPr>
              <a:t>HECHOS 19:1,2,6</a:t>
            </a:r>
            <a:r>
              <a:rPr lang="es-CO" dirty="0"/>
              <a:t>. "Aconteció que entre tanto que Apolos estaba en Corinto, Pablo, después de recorrer las regiones superiores, vino a Éfeso, y hallando a ciertos discípulos, 2 les preguntó: --¿Recibisteis el </a:t>
            </a:r>
            <a:r>
              <a:rPr lang="es-CO" u="sng" dirty="0"/>
              <a:t>Espíritu Santo </a:t>
            </a:r>
            <a:r>
              <a:rPr lang="es-CO" dirty="0"/>
              <a:t>cuando creísteis? Ellos le dijeron: --Ni siquiera habíamos oído que hubiera </a:t>
            </a:r>
            <a:r>
              <a:rPr lang="es-CO" u="sng" dirty="0"/>
              <a:t>Espíritu Santo</a:t>
            </a:r>
            <a:r>
              <a:rPr lang="es-CO" dirty="0"/>
              <a:t>. 6  habiéndoles impuesto Pablo las manos, vino sobre ellos el </a:t>
            </a:r>
            <a:r>
              <a:rPr lang="es-CO" u="sng" dirty="0"/>
              <a:t>Espíritu Santo</a:t>
            </a:r>
            <a:r>
              <a:rPr lang="es-CO" dirty="0"/>
              <a:t>;…”</a:t>
            </a:r>
          </a:p>
          <a:p>
            <a:r>
              <a:rPr lang="es-CO" dirty="0">
                <a:solidFill>
                  <a:srgbClr val="FF0000"/>
                </a:solidFill>
              </a:rPr>
              <a:t>JUAN 14:15-17. </a:t>
            </a:r>
            <a:r>
              <a:rPr lang="es-CO" dirty="0"/>
              <a:t>"Si me amáis, guardad mis mandamientos. 16 Y yo rogaré al Padre y os dará otro </a:t>
            </a:r>
            <a:r>
              <a:rPr lang="es-CO" u="sng" dirty="0"/>
              <a:t>Consolador</a:t>
            </a:r>
            <a:r>
              <a:rPr lang="es-CO" dirty="0"/>
              <a:t>, para que esté con vosotros para siempre: 17 el </a:t>
            </a:r>
            <a:r>
              <a:rPr lang="es-CO" u="sng" dirty="0"/>
              <a:t>Espíritu de verdad</a:t>
            </a:r>
            <a:r>
              <a:rPr lang="es-CO" dirty="0"/>
              <a:t>, al cual el mundo no puede recibir, porque no lo ve ni lo conoce; pero vosotros lo conocéis, porque vive con vosotros y estará en vosotros.</a:t>
            </a:r>
          </a:p>
          <a:p>
            <a:endParaRPr lang="es-CO" dirty="0"/>
          </a:p>
        </p:txBody>
      </p:sp>
    </p:spTree>
    <p:extLst>
      <p:ext uri="{BB962C8B-B14F-4D97-AF65-F5344CB8AC3E}">
        <p14:creationId xmlns:p14="http://schemas.microsoft.com/office/powerpoint/2010/main" val="39600677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68710"/>
            <a:ext cx="10515600" cy="6164825"/>
          </a:xfrm>
        </p:spPr>
        <p:style>
          <a:lnRef idx="2">
            <a:schemeClr val="dk1"/>
          </a:lnRef>
          <a:fillRef idx="1">
            <a:schemeClr val="lt1"/>
          </a:fillRef>
          <a:effectRef idx="0">
            <a:schemeClr val="dk1"/>
          </a:effectRef>
          <a:fontRef idx="minor">
            <a:schemeClr val="dk1"/>
          </a:fontRef>
        </p:style>
        <p:txBody>
          <a:bodyPr>
            <a:normAutofit fontScale="85000" lnSpcReduction="10000"/>
          </a:bodyPr>
          <a:lstStyle/>
          <a:p>
            <a:r>
              <a:rPr lang="es-CO" dirty="0"/>
              <a:t>En </a:t>
            </a:r>
            <a:r>
              <a:rPr lang="es-CO" dirty="0">
                <a:solidFill>
                  <a:srgbClr val="FF0000"/>
                </a:solidFill>
              </a:rPr>
              <a:t>Juan 14:21-26</a:t>
            </a:r>
            <a:r>
              <a:rPr lang="es-CO" dirty="0"/>
              <a:t>. Se menciona, a Jesús, al Padre, y al Ayudador; “Al Espíritu Santo”, unidos trabajando por la salvación del hombre. Note que NO SON TRES DIOSES, es UN SOLO DIOS, manifestado en TRES PERSONAS.   </a:t>
            </a:r>
          </a:p>
          <a:p>
            <a:r>
              <a:rPr lang="es-CO" dirty="0">
                <a:solidFill>
                  <a:srgbClr val="FF0000"/>
                </a:solidFill>
              </a:rPr>
              <a:t>JUAN 15:26</a:t>
            </a:r>
            <a:r>
              <a:rPr lang="es-CO" dirty="0"/>
              <a:t>. Pero cuando venga el </a:t>
            </a:r>
            <a:r>
              <a:rPr lang="es-CO" u="sng" dirty="0"/>
              <a:t>Consolador</a:t>
            </a:r>
            <a:r>
              <a:rPr lang="es-CO" dirty="0"/>
              <a:t>, a quien </a:t>
            </a:r>
            <a:r>
              <a:rPr lang="es-CO" u="sng" dirty="0"/>
              <a:t>YO</a:t>
            </a:r>
            <a:r>
              <a:rPr lang="es-CO" dirty="0"/>
              <a:t> os enviaré del </a:t>
            </a:r>
            <a:r>
              <a:rPr lang="es-CO" u="sng" dirty="0"/>
              <a:t>Padre</a:t>
            </a:r>
            <a:r>
              <a:rPr lang="es-CO" dirty="0"/>
              <a:t>, el </a:t>
            </a:r>
            <a:r>
              <a:rPr lang="es-CO" u="sng" dirty="0"/>
              <a:t>Espíritu de verdad</a:t>
            </a:r>
            <a:r>
              <a:rPr lang="es-CO" dirty="0"/>
              <a:t>, el cual procede del </a:t>
            </a:r>
            <a:r>
              <a:rPr lang="es-CO" u="sng" dirty="0"/>
              <a:t>Padre</a:t>
            </a:r>
            <a:r>
              <a:rPr lang="es-CO" dirty="0"/>
              <a:t>, él dará testimonio acerca de </a:t>
            </a:r>
            <a:r>
              <a:rPr lang="es-CO" u="sng" dirty="0"/>
              <a:t>MÍ</a:t>
            </a:r>
            <a:r>
              <a:rPr lang="es-CO" dirty="0"/>
              <a:t>. Note que aquí también está IMPLÍCITA la TRINIDAD. PADRE, HIJO y ESPÍRITU SANTO. </a:t>
            </a:r>
          </a:p>
          <a:p>
            <a:r>
              <a:rPr lang="es-CO" dirty="0">
                <a:solidFill>
                  <a:srgbClr val="FF0000"/>
                </a:solidFill>
              </a:rPr>
              <a:t>JUAN 16:7-14</a:t>
            </a:r>
            <a:r>
              <a:rPr lang="es-CO" dirty="0"/>
              <a:t>.Pero yo os digo la verdad: Os conviene que yo me vaya, porque si no me voy, el </a:t>
            </a:r>
            <a:r>
              <a:rPr lang="es-CO" u="sng" dirty="0"/>
              <a:t>Consolador</a:t>
            </a:r>
            <a:r>
              <a:rPr lang="es-CO" dirty="0"/>
              <a:t> no vendrá a vosotros; pero si me voy, os lo </a:t>
            </a:r>
            <a:r>
              <a:rPr lang="es-CO" b="1" u="sng" dirty="0"/>
              <a:t>enviaré</a:t>
            </a:r>
            <a:r>
              <a:rPr lang="es-CO" dirty="0"/>
              <a:t>.</a:t>
            </a:r>
          </a:p>
          <a:p>
            <a:r>
              <a:rPr lang="es-CO" dirty="0"/>
              <a:t> 8 Y cuando </a:t>
            </a:r>
            <a:r>
              <a:rPr lang="es-CO" b="1" u="sng" dirty="0"/>
              <a:t>él</a:t>
            </a:r>
            <a:r>
              <a:rPr lang="es-CO" dirty="0"/>
              <a:t> venga, convencerá al mundo de pecado, de justicia y de juicio. 9 De pecado, por cuanto no creen en mí; 10 de justicia, por cuanto </a:t>
            </a:r>
            <a:r>
              <a:rPr lang="es-CO" b="1" u="sng" dirty="0"/>
              <a:t>voy</a:t>
            </a:r>
            <a:r>
              <a:rPr lang="es-CO" dirty="0"/>
              <a:t> al </a:t>
            </a:r>
            <a:r>
              <a:rPr lang="es-CO" b="1" u="sng" dirty="0"/>
              <a:t>Padre</a:t>
            </a:r>
            <a:r>
              <a:rPr lang="es-CO" dirty="0"/>
              <a:t> y no </a:t>
            </a:r>
            <a:r>
              <a:rPr lang="es-CO" b="1" u="sng" dirty="0"/>
              <a:t>me</a:t>
            </a:r>
            <a:r>
              <a:rPr lang="es-CO" dirty="0"/>
              <a:t> veréis más; 11 y de juicio, por cuanto el príncipe de este mundo ha sido ya juzgado.</a:t>
            </a:r>
          </a:p>
          <a:p>
            <a:r>
              <a:rPr lang="es-CO" dirty="0"/>
              <a:t> 12 "Aún tengo muchas cosas que deciros, pero ahora no las podéis sobrellevar. 13 Pero cuando venga el </a:t>
            </a:r>
            <a:r>
              <a:rPr lang="es-CO" u="sng" dirty="0"/>
              <a:t>Espíritu de verdad</a:t>
            </a:r>
            <a:r>
              <a:rPr lang="es-CO" dirty="0"/>
              <a:t>, </a:t>
            </a:r>
            <a:r>
              <a:rPr lang="es-CO" b="1" u="sng" dirty="0"/>
              <a:t>él</a:t>
            </a:r>
            <a:r>
              <a:rPr lang="es-CO" dirty="0"/>
              <a:t> os guiará a toda la verdad, porque no hablará por su propia cuenta, sino que hablará todo lo que </a:t>
            </a:r>
            <a:r>
              <a:rPr lang="es-CO" b="1" u="sng" dirty="0"/>
              <a:t>oiga</a:t>
            </a:r>
            <a:r>
              <a:rPr lang="es-CO" dirty="0"/>
              <a:t> y os hará saber las cosas que habrán de venir. 14 </a:t>
            </a:r>
            <a:r>
              <a:rPr lang="es-CO" b="1" dirty="0"/>
              <a:t>Él me glorificará</a:t>
            </a:r>
            <a:r>
              <a:rPr lang="es-CO" dirty="0"/>
              <a:t>, porque tomará de lo </a:t>
            </a:r>
            <a:r>
              <a:rPr lang="es-CO" b="1" u="sng" dirty="0"/>
              <a:t>mío</a:t>
            </a:r>
            <a:r>
              <a:rPr lang="es-CO" dirty="0"/>
              <a:t> y os lo hará saber. ESTOS VERSOS MUESTRAN QUE ÚNICAMENTE EL ESPÍRITU SANTO PUEDE REVELARNOS LA PALABRA DE DIOS.</a:t>
            </a:r>
          </a:p>
        </p:txBody>
      </p:sp>
    </p:spTree>
    <p:extLst>
      <p:ext uri="{BB962C8B-B14F-4D97-AF65-F5344CB8AC3E}">
        <p14:creationId xmlns:p14="http://schemas.microsoft.com/office/powerpoint/2010/main" val="2299261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65472"/>
            <a:ext cx="10515600" cy="6356554"/>
          </a:xfrm>
        </p:spPr>
        <p:style>
          <a:lnRef idx="1">
            <a:schemeClr val="accent3"/>
          </a:lnRef>
          <a:fillRef idx="2">
            <a:schemeClr val="accent3"/>
          </a:fillRef>
          <a:effectRef idx="1">
            <a:schemeClr val="accent3"/>
          </a:effectRef>
          <a:fontRef idx="minor">
            <a:schemeClr val="dk1"/>
          </a:fontRef>
        </p:style>
        <p:txBody>
          <a:bodyPr>
            <a:normAutofit fontScale="85000" lnSpcReduction="10000"/>
          </a:bodyPr>
          <a:lstStyle/>
          <a:p>
            <a:r>
              <a:rPr lang="es-CO" dirty="0">
                <a:solidFill>
                  <a:srgbClr val="FF0000"/>
                </a:solidFill>
              </a:rPr>
              <a:t>JUAN 7:37-39</a:t>
            </a:r>
            <a:r>
              <a:rPr lang="es-CO" dirty="0"/>
              <a:t>. "En el último y gran día de la fiesta, Jesús se puso en pie y alzó la voz, diciendo: --Si alguien tiene sed, venga a mí y beba. 38 El que cree en mí, como dice la Escritura, de su interior brotarán ríos de agua viva. 39 Esto dijo del </a:t>
            </a:r>
            <a:r>
              <a:rPr lang="es-CO" b="1" u="sng" dirty="0"/>
              <a:t>Espíritu</a:t>
            </a:r>
            <a:r>
              <a:rPr lang="es-CO" dirty="0"/>
              <a:t> que habían de recibir los que creyeran en él, (en Cristo), pues aún no había venido el </a:t>
            </a:r>
            <a:r>
              <a:rPr lang="es-CO" u="sng" dirty="0"/>
              <a:t>Espíritu Santo</a:t>
            </a:r>
            <a:r>
              <a:rPr lang="es-CO" dirty="0"/>
              <a:t>, porque Jesús no había sido aún glorificado.</a:t>
            </a:r>
          </a:p>
          <a:p>
            <a:r>
              <a:rPr lang="es-CO" dirty="0"/>
              <a:t>En </a:t>
            </a:r>
            <a:r>
              <a:rPr lang="es-CO" dirty="0">
                <a:solidFill>
                  <a:srgbClr val="FF0000"/>
                </a:solidFill>
              </a:rPr>
              <a:t>HECHOS 2:37-39</a:t>
            </a:r>
            <a:r>
              <a:rPr lang="es-CO" dirty="0"/>
              <a:t>. Aparece una orden y una promesa para todos aquellos que quieren seguir a Cristo. "Al oír esto, se compungieron de corazón y dijeron a Pedro y a los otros apóstoles: --Hermanos, ¿qué haremos?</a:t>
            </a:r>
          </a:p>
          <a:p>
            <a:r>
              <a:rPr lang="es-CO" dirty="0"/>
              <a:t> 38 Pedro les dijo: --Arrepentíos,(es decir, dejad de desobedecer, a Dios, y comenzad a obedecerle, aceptando a Cristo como vuestro Salvador),  y bautícese cada uno de vosotros en el nombre de Jesucristo, (se sobre entiende que el bautismo aplicado aquí, fue en el nombre del Padre, del Hijo, y del Espíritu Santo, conforme Cristo lo había ordenado),  para perdón de los pecados, y recibiréis el don del </a:t>
            </a:r>
            <a:r>
              <a:rPr lang="es-CO" b="1" u="sng" dirty="0"/>
              <a:t>Espíritu Santo</a:t>
            </a:r>
            <a:r>
              <a:rPr lang="es-CO" dirty="0"/>
              <a:t>. 39 porque para vosotros es la promesa, y para vuestros hijos, y para todos los que están lejos; (es decir, hasta el fin del mundo), para cuantos el Señor nuestro Dios llame”. </a:t>
            </a:r>
          </a:p>
          <a:p>
            <a:r>
              <a:rPr lang="es-CO" b="1" dirty="0"/>
              <a:t>ESTO QUIERE DECIR QUE ESTA ORDEN Y ESTA PROMESA ESTA VIGENTE HOY.</a:t>
            </a:r>
          </a:p>
          <a:p>
            <a:r>
              <a:rPr lang="es-CO" dirty="0"/>
              <a:t>Y hasta aquí hemos mencionado solamente 15 textos bíblicos sobre la existencia del Espíritu Santo. </a:t>
            </a:r>
          </a:p>
        </p:txBody>
      </p:sp>
    </p:spTree>
    <p:extLst>
      <p:ext uri="{BB962C8B-B14F-4D97-AF65-F5344CB8AC3E}">
        <p14:creationId xmlns:p14="http://schemas.microsoft.com/office/powerpoint/2010/main" val="1771640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6"/>
            <a:ext cx="10515600" cy="962230"/>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90000"/>
          </a:bodyPr>
          <a:lstStyle/>
          <a:p>
            <a:r>
              <a:rPr lang="es-CO" b="1" dirty="0"/>
              <a:t>A CONTINUACIÓN LEERÉMOS MUCHOS TEXTOS MÁS SOBRE EL ESPÍRITU SANTO</a:t>
            </a:r>
          </a:p>
        </p:txBody>
      </p:sp>
      <p:sp>
        <p:nvSpPr>
          <p:cNvPr id="3" name="Marcador de contenido 2"/>
          <p:cNvSpPr>
            <a:spLocks noGrp="1"/>
          </p:cNvSpPr>
          <p:nvPr>
            <p:ph idx="1"/>
          </p:nvPr>
        </p:nvSpPr>
        <p:spPr>
          <a:xfrm>
            <a:off x="838200" y="1622323"/>
            <a:ext cx="10515600" cy="5043948"/>
          </a:xfrm>
        </p:spPr>
        <p:style>
          <a:lnRef idx="2">
            <a:schemeClr val="accent1"/>
          </a:lnRef>
          <a:fillRef idx="1">
            <a:schemeClr val="lt1"/>
          </a:fillRef>
          <a:effectRef idx="0">
            <a:schemeClr val="accent1"/>
          </a:effectRef>
          <a:fontRef idx="minor">
            <a:schemeClr val="dk1"/>
          </a:fontRef>
        </p:style>
        <p:txBody>
          <a:bodyPr>
            <a:normAutofit fontScale="92500" lnSpcReduction="20000"/>
          </a:bodyPr>
          <a:lstStyle/>
          <a:p>
            <a:r>
              <a:rPr lang="es-CO" dirty="0">
                <a:solidFill>
                  <a:srgbClr val="FF0000"/>
                </a:solidFill>
              </a:rPr>
              <a:t>Efesios 3:14-19</a:t>
            </a:r>
            <a:r>
              <a:rPr lang="es-CO" dirty="0"/>
              <a:t>. 14 Por esta causa doblo mis rodillas ante el Padre de nuestro Señor Jesucristo 15 (de quien toma nombre toda familia en los cielos y en la tierra), 16 para que os dé, conforme a las riquezas de su gloria, el ser fortalecidos con poder en el hombre interior por su </a:t>
            </a:r>
            <a:r>
              <a:rPr lang="es-CO" u="sng" dirty="0"/>
              <a:t>Espíritu;</a:t>
            </a:r>
            <a:r>
              <a:rPr lang="es-CO" dirty="0"/>
              <a:t> 17 que habite Cristo por la fe en vuestros corazones, a fin de que, arraigados y cimentados en amor, 18 seáis plenamente capaces de comprender con todos los santos cuál sea la anchura, la longitud, la profundidad y la altura, 19 y de conocer el amor de Cristo, que excede a todo conocimiento, para que seáis llenos de toda la plenitud de Dios. </a:t>
            </a:r>
          </a:p>
          <a:p>
            <a:r>
              <a:rPr lang="es-CO" dirty="0"/>
              <a:t>Nuevamente se mencionan aquí las tres Personas de la Trinidad, </a:t>
            </a:r>
            <a:r>
              <a:rPr lang="es-CO" i="1" u="sng" dirty="0"/>
              <a:t>Él Padre, El Señor Jesucristo, y al Espíritu Santo</a:t>
            </a:r>
            <a:r>
              <a:rPr lang="es-CO" dirty="0"/>
              <a:t>, quien es el que hace posible  “</a:t>
            </a:r>
            <a:r>
              <a:rPr lang="es-CO" b="1" i="1" dirty="0"/>
              <a:t>el ser fortalecidos con poder en el hombre interior por su Espíritu; 17 que habite Cristo por la fe en vuestros corazones, a fin de que, arraigados y cimentados en amor, 18 seáis plenamente capaces de comprender con todos los santos cuál sea la anchura, la longitud, la profundidad y la altura, 19 y de conocer el amor de Cristo, que excede a todo conocimiento, para que seáis llenos de toda la plenitud de Dios</a:t>
            </a:r>
            <a:r>
              <a:rPr lang="es-CO" dirty="0"/>
              <a:t>”. Amen.</a:t>
            </a:r>
          </a:p>
        </p:txBody>
      </p:sp>
    </p:spTree>
    <p:extLst>
      <p:ext uri="{BB962C8B-B14F-4D97-AF65-F5344CB8AC3E}">
        <p14:creationId xmlns:p14="http://schemas.microsoft.com/office/powerpoint/2010/main" val="3239896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53962"/>
            <a:ext cx="10515600" cy="6238568"/>
          </a:xfrm>
        </p:spPr>
        <p:style>
          <a:lnRef idx="2">
            <a:schemeClr val="dk1"/>
          </a:lnRef>
          <a:fillRef idx="1">
            <a:schemeClr val="lt1"/>
          </a:fillRef>
          <a:effectRef idx="0">
            <a:schemeClr val="dk1"/>
          </a:effectRef>
          <a:fontRef idx="minor">
            <a:schemeClr val="dk1"/>
          </a:fontRef>
        </p:style>
        <p:txBody>
          <a:bodyPr>
            <a:normAutofit/>
          </a:bodyPr>
          <a:lstStyle/>
          <a:p>
            <a:r>
              <a:rPr lang="es-CO" dirty="0">
                <a:solidFill>
                  <a:srgbClr val="FF0000"/>
                </a:solidFill>
              </a:rPr>
              <a:t>Gálatas 5:22-23. </a:t>
            </a:r>
            <a:r>
              <a:rPr lang="es-CO" i="1" dirty="0"/>
              <a:t>“Pero el fruto del </a:t>
            </a:r>
            <a:r>
              <a:rPr lang="es-CO" i="1" u="sng" dirty="0"/>
              <a:t>Espíritu</a:t>
            </a:r>
            <a:r>
              <a:rPr lang="es-CO" i="1" dirty="0"/>
              <a:t> es amor, gozo, paz, paciencia, benignidad, bondad, fe, 23 mansedumbre, templanza; contra tales cosas no hay ley.</a:t>
            </a:r>
            <a:r>
              <a:rPr lang="es-CO" dirty="0"/>
              <a:t>”.</a:t>
            </a:r>
          </a:p>
          <a:p>
            <a:r>
              <a:rPr lang="es-CO" dirty="0">
                <a:solidFill>
                  <a:srgbClr val="FF0000"/>
                </a:solidFill>
              </a:rPr>
              <a:t>Romanos 15:13</a:t>
            </a:r>
            <a:r>
              <a:rPr lang="es-CO" dirty="0"/>
              <a:t>. “</a:t>
            </a:r>
            <a:r>
              <a:rPr lang="es-CO" i="1" dirty="0"/>
              <a:t>Y el Dios de la esperanza os llene de todo gozo y paz en la fe, para que abundéis en esperanza por el poder del </a:t>
            </a:r>
            <a:r>
              <a:rPr lang="es-CO" i="1" u="sng" dirty="0"/>
              <a:t>Espíritu Santo</a:t>
            </a:r>
            <a:r>
              <a:rPr lang="es-CO" i="1" dirty="0"/>
              <a:t>”</a:t>
            </a:r>
            <a:r>
              <a:rPr lang="es-CO" dirty="0"/>
              <a:t>.</a:t>
            </a:r>
          </a:p>
          <a:p>
            <a:r>
              <a:rPr lang="es-CO" dirty="0">
                <a:solidFill>
                  <a:srgbClr val="FF0000"/>
                </a:solidFill>
              </a:rPr>
              <a:t>Juan 4:24. </a:t>
            </a:r>
            <a:r>
              <a:rPr lang="es-CO" dirty="0"/>
              <a:t>“</a:t>
            </a:r>
            <a:r>
              <a:rPr lang="es-CO" i="1" dirty="0"/>
              <a:t>Dios es </a:t>
            </a:r>
            <a:r>
              <a:rPr lang="es-CO" i="1" u="sng" dirty="0"/>
              <a:t>Espíritu</a:t>
            </a:r>
            <a:r>
              <a:rPr lang="es-CO" i="1" dirty="0"/>
              <a:t>, y los que lo adoran, en espíritu y en verdad es necesario que lo adoren</a:t>
            </a:r>
            <a:r>
              <a:rPr lang="es-CO" dirty="0"/>
              <a:t>”.</a:t>
            </a:r>
          </a:p>
          <a:p>
            <a:r>
              <a:rPr lang="es-CO" dirty="0">
                <a:solidFill>
                  <a:srgbClr val="FF0000"/>
                </a:solidFill>
              </a:rPr>
              <a:t>1 Juan 4:13. </a:t>
            </a:r>
            <a:r>
              <a:rPr lang="es-CO" i="1" dirty="0"/>
              <a:t>“En esto conocemos que permanecemos en él y él en nosotros, en que nos ha dado de su </a:t>
            </a:r>
            <a:r>
              <a:rPr lang="es-CO" i="1" u="sng" dirty="0"/>
              <a:t>Espíritu”</a:t>
            </a:r>
            <a:r>
              <a:rPr lang="es-CO" i="1" dirty="0"/>
              <a:t> </a:t>
            </a:r>
          </a:p>
          <a:p>
            <a:r>
              <a:rPr lang="es-CO" i="1" dirty="0">
                <a:solidFill>
                  <a:srgbClr val="FF0000"/>
                </a:solidFill>
              </a:rPr>
              <a:t>2 Timoteo 1:7</a:t>
            </a:r>
            <a:r>
              <a:rPr lang="es-CO" i="1" dirty="0"/>
              <a:t>. “Porque no nos ha dado Dios </a:t>
            </a:r>
            <a:r>
              <a:rPr lang="es-CO" i="1" u="sng" dirty="0"/>
              <a:t>espíritu</a:t>
            </a:r>
            <a:r>
              <a:rPr lang="es-CO" i="1" dirty="0"/>
              <a:t> de cobardía, sino de poder, de amor y de dominio propio” </a:t>
            </a:r>
          </a:p>
          <a:p>
            <a:r>
              <a:rPr lang="es-CO" i="1" dirty="0">
                <a:solidFill>
                  <a:srgbClr val="FF0000"/>
                </a:solidFill>
              </a:rPr>
              <a:t>Gálatas 5:25</a:t>
            </a:r>
            <a:r>
              <a:rPr lang="es-CO" i="1" dirty="0"/>
              <a:t>. Si vivimos por el </a:t>
            </a:r>
            <a:r>
              <a:rPr lang="es-CO" i="1" u="sng" dirty="0"/>
              <a:t>Espíritu</a:t>
            </a:r>
            <a:r>
              <a:rPr lang="es-CO" i="1" dirty="0"/>
              <a:t>, andemos también por el </a:t>
            </a:r>
            <a:r>
              <a:rPr lang="es-CO" i="1" u="sng" dirty="0"/>
              <a:t>Espíritu</a:t>
            </a:r>
            <a:r>
              <a:rPr lang="es-CO" i="1" dirty="0"/>
              <a:t>. </a:t>
            </a:r>
          </a:p>
        </p:txBody>
      </p:sp>
    </p:spTree>
    <p:extLst>
      <p:ext uri="{BB962C8B-B14F-4D97-AF65-F5344CB8AC3E}">
        <p14:creationId xmlns:p14="http://schemas.microsoft.com/office/powerpoint/2010/main" val="20484021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35974"/>
            <a:ext cx="10515600" cy="6474542"/>
          </a:xfrm>
        </p:spPr>
        <p:style>
          <a:lnRef idx="2">
            <a:schemeClr val="dk1"/>
          </a:lnRef>
          <a:fillRef idx="1">
            <a:schemeClr val="lt1"/>
          </a:fillRef>
          <a:effectRef idx="0">
            <a:schemeClr val="dk1"/>
          </a:effectRef>
          <a:fontRef idx="minor">
            <a:schemeClr val="dk1"/>
          </a:fontRef>
        </p:style>
        <p:txBody>
          <a:bodyPr>
            <a:normAutofit fontScale="85000" lnSpcReduction="20000"/>
          </a:bodyPr>
          <a:lstStyle/>
          <a:p>
            <a:r>
              <a:rPr lang="es-CO" dirty="0">
                <a:solidFill>
                  <a:srgbClr val="FF0000"/>
                </a:solidFill>
              </a:rPr>
              <a:t>Romanos 8:26,27. </a:t>
            </a:r>
            <a:r>
              <a:rPr lang="es-CO" i="1" dirty="0"/>
              <a:t>“De igual manera, el </a:t>
            </a:r>
            <a:r>
              <a:rPr lang="es-CO" i="1" u="sng" dirty="0"/>
              <a:t>Espíritu</a:t>
            </a:r>
            <a:r>
              <a:rPr lang="es-CO" i="1" dirty="0"/>
              <a:t> nos ayuda en nuestra debilidad, pues qué hemos de pedir como conviene, no lo sabemos, pero el </a:t>
            </a:r>
            <a:r>
              <a:rPr lang="es-CO" i="1" u="sng" dirty="0"/>
              <a:t>Espíritu</a:t>
            </a:r>
            <a:r>
              <a:rPr lang="es-CO" i="1" dirty="0"/>
              <a:t> mismo intercede por nosotros con gemidos indecibles. 27 Pero el que escudriña los corazones sabe cuál es la intención del </a:t>
            </a:r>
            <a:r>
              <a:rPr lang="es-CO" i="1" u="sng" dirty="0"/>
              <a:t>Espíritu</a:t>
            </a:r>
            <a:r>
              <a:rPr lang="es-CO" i="1" dirty="0"/>
              <a:t>, porque conforme a la voluntad de Dios intercede por los santos”. </a:t>
            </a:r>
          </a:p>
          <a:p>
            <a:r>
              <a:rPr lang="es-CO" dirty="0">
                <a:solidFill>
                  <a:srgbClr val="FF0000"/>
                </a:solidFill>
              </a:rPr>
              <a:t>Isaías 61:1-3. </a:t>
            </a:r>
            <a:r>
              <a:rPr lang="es-CO" dirty="0"/>
              <a:t>“</a:t>
            </a:r>
            <a:r>
              <a:rPr lang="es-CO" i="1" dirty="0"/>
              <a:t>El </a:t>
            </a:r>
            <a:r>
              <a:rPr lang="es-CO" i="1" u="sng" dirty="0"/>
              <a:t>espíritu</a:t>
            </a:r>
            <a:r>
              <a:rPr lang="es-CO" i="1" dirty="0"/>
              <a:t> de Jehová, el Señor, está sobre mí, porque me ha ungido Jehová. Me ha enviado a predicar buenas noticias a los pobres, a vendar a los quebrantados de corazón, a publicar libertad a los cautivos y a los prisioneros apertura de la cárcel; 2 a proclamar el año de la buena voluntad de Jehová y el día de la venganza del Dios nuestro; a consolar a todos los que están de luto; 3 a ordenar que a los afligidos de Sion se les dé esplendor en lugar de ceniza, aceite de gozo en lugar de luto, manto de alegría en lugar del espíritu angustiado. Serán llamados "Árboles de justicia", "Plantío de Jehová", para gloria suya”. </a:t>
            </a:r>
          </a:p>
          <a:p>
            <a:r>
              <a:rPr lang="es-CO" dirty="0">
                <a:solidFill>
                  <a:srgbClr val="FF0000"/>
                </a:solidFill>
              </a:rPr>
              <a:t>1 Juan.4:1-6</a:t>
            </a:r>
            <a:r>
              <a:rPr lang="es-CO" dirty="0"/>
              <a:t>. Amados, no creáis a todo espíritu, sino probad los espíritus si son de Dios, porque muchos falsos profetas han salido por el mundo. 2 En esto conoced el </a:t>
            </a:r>
            <a:r>
              <a:rPr lang="es-CO" u="sng" dirty="0"/>
              <a:t>Espíritu de Dios</a:t>
            </a:r>
            <a:r>
              <a:rPr lang="es-CO" dirty="0"/>
              <a:t>: todo espíritu que confiesa que Jesucristo ha venido en carne, es de Dios; 3 y todo espíritu que no confiesa que Jesucristo ha venido en carne, no es de Dios; y este es el espíritu del Anticristo, el cual vosotros habéis oído que viene, y que ahora ya está en el mundo”. 4 Hijitos, vosotros sois de Dios y los habéis vencido, porque mayor es el que está en vosotros que el que está en el mundo. 5 Ellos son del mundo; por eso hablan de las cosas del mundo y el mundo los oye. 6 Nosotros somos de Dios. El que conoce a Dios, nos oye; el que no es de Dios, no nos oye. En esto conocemos el </a:t>
            </a:r>
            <a:r>
              <a:rPr lang="es-CO" u="sng" dirty="0"/>
              <a:t>espíritu de verdad y el espíritu de error</a:t>
            </a:r>
            <a:r>
              <a:rPr lang="es-CO" dirty="0"/>
              <a:t>”.</a:t>
            </a:r>
          </a:p>
          <a:p>
            <a:endParaRPr lang="es-CO" dirty="0"/>
          </a:p>
        </p:txBody>
      </p:sp>
    </p:spTree>
    <p:extLst>
      <p:ext uri="{BB962C8B-B14F-4D97-AF65-F5344CB8AC3E}">
        <p14:creationId xmlns:p14="http://schemas.microsoft.com/office/powerpoint/2010/main" val="41786018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12954"/>
            <a:ext cx="10515600" cy="6150077"/>
          </a:xfrm>
          <a:effectLst>
            <a:glow rad="228600">
              <a:schemeClr val="accent5">
                <a:satMod val="175000"/>
                <a:alpha val="40000"/>
              </a:schemeClr>
            </a:glow>
          </a:effectLst>
        </p:spPr>
        <p:style>
          <a:lnRef idx="2">
            <a:schemeClr val="accent6"/>
          </a:lnRef>
          <a:fillRef idx="1">
            <a:schemeClr val="lt1"/>
          </a:fillRef>
          <a:effectRef idx="0">
            <a:schemeClr val="accent6"/>
          </a:effectRef>
          <a:fontRef idx="minor">
            <a:schemeClr val="dk1"/>
          </a:fontRef>
        </p:style>
        <p:txBody>
          <a:bodyPr>
            <a:normAutofit fontScale="92500" lnSpcReduction="10000"/>
          </a:bodyPr>
          <a:lstStyle/>
          <a:p>
            <a:r>
              <a:rPr lang="es-CO" dirty="0">
                <a:solidFill>
                  <a:srgbClr val="FF0000"/>
                </a:solidFill>
              </a:rPr>
              <a:t>Romanos 8:14. </a:t>
            </a:r>
            <a:r>
              <a:rPr lang="es-CO" dirty="0"/>
              <a:t>“</a:t>
            </a:r>
            <a:r>
              <a:rPr lang="es-CO" i="1" dirty="0"/>
              <a:t>Todos los que son guiados por el </a:t>
            </a:r>
            <a:r>
              <a:rPr lang="es-CO" i="1" u="sng" dirty="0"/>
              <a:t>Espíritu de Dios</a:t>
            </a:r>
            <a:r>
              <a:rPr lang="es-CO" i="1" dirty="0"/>
              <a:t>, son hijos de Dios</a:t>
            </a:r>
            <a:r>
              <a:rPr lang="es-CO" dirty="0"/>
              <a:t>”</a:t>
            </a:r>
          </a:p>
          <a:p>
            <a:r>
              <a:rPr lang="es-CO" dirty="0">
                <a:solidFill>
                  <a:srgbClr val="FF0000"/>
                </a:solidFill>
              </a:rPr>
              <a:t>Efesios 1:17.</a:t>
            </a:r>
            <a:r>
              <a:rPr lang="es-CO" dirty="0"/>
              <a:t> “</a:t>
            </a:r>
            <a:r>
              <a:rPr lang="es-CO" i="1" dirty="0"/>
              <a:t>Pido que el Dios de nuestro Señor Jesucristo, el Padre glorioso, les dé el Espíritu de sabiduría y de revelación, para que lo conozcan mejor</a:t>
            </a:r>
            <a:r>
              <a:rPr lang="es-CO" dirty="0"/>
              <a:t>”. Aquí aparece, las tres Personas de la Trinidad.</a:t>
            </a:r>
          </a:p>
          <a:p>
            <a:r>
              <a:rPr lang="es-CO" dirty="0">
                <a:solidFill>
                  <a:srgbClr val="FF0000"/>
                </a:solidFill>
              </a:rPr>
              <a:t>Romanos 8:6</a:t>
            </a:r>
            <a:r>
              <a:rPr lang="es-CO" dirty="0"/>
              <a:t>.  “</a:t>
            </a:r>
            <a:r>
              <a:rPr lang="es-CO" i="1" dirty="0"/>
              <a:t>El ocuparse de la carne es muerte, pero el ocuparse del </a:t>
            </a:r>
            <a:r>
              <a:rPr lang="es-CO" i="1" u="sng" dirty="0"/>
              <a:t>Espíritu</a:t>
            </a:r>
            <a:r>
              <a:rPr lang="es-CO" i="1" dirty="0"/>
              <a:t> es vida y paz</a:t>
            </a:r>
            <a:r>
              <a:rPr lang="es-CO" dirty="0"/>
              <a:t>” </a:t>
            </a:r>
          </a:p>
          <a:p>
            <a:r>
              <a:rPr lang="es-CO" dirty="0">
                <a:solidFill>
                  <a:srgbClr val="FF0000"/>
                </a:solidFill>
              </a:rPr>
              <a:t>Hechos 2:3-4</a:t>
            </a:r>
            <a:r>
              <a:rPr lang="es-CO" dirty="0"/>
              <a:t>. “</a:t>
            </a:r>
            <a:r>
              <a:rPr lang="es-CO" i="1" dirty="0"/>
              <a:t>Se les aparecieron entonces unas lenguas como de fuego que se repartieron y se posaron sobre cada uno de ellos. Todos fueron llenos del </a:t>
            </a:r>
            <a:r>
              <a:rPr lang="es-CO" i="1" u="sng" dirty="0"/>
              <a:t>Espíritu Santo </a:t>
            </a:r>
            <a:r>
              <a:rPr lang="es-CO" i="1" dirty="0"/>
              <a:t>y comenzaron a hablar en diferentes lenguas, según el Espíritu les concedía expresarse</a:t>
            </a:r>
            <a:r>
              <a:rPr lang="es-CO" dirty="0"/>
              <a:t>”. </a:t>
            </a:r>
          </a:p>
          <a:p>
            <a:r>
              <a:rPr lang="es-CO" dirty="0">
                <a:solidFill>
                  <a:srgbClr val="FF0000"/>
                </a:solidFill>
              </a:rPr>
              <a:t>Luc.11:13</a:t>
            </a:r>
            <a:r>
              <a:rPr lang="es-CO" dirty="0"/>
              <a:t>. “</a:t>
            </a:r>
            <a:r>
              <a:rPr lang="es-CO" i="1" dirty="0"/>
              <a:t>Pues si ustedes, aun siendo malos, saben dar cosas buenas a sus hijos, ¡cuánto más el Padre celestial dará el </a:t>
            </a:r>
            <a:r>
              <a:rPr lang="es-CO" i="1" u="sng" dirty="0"/>
              <a:t>Espíritu Santo </a:t>
            </a:r>
            <a:r>
              <a:rPr lang="es-CO" i="1" dirty="0"/>
              <a:t>a quienes se lo pidan!</a:t>
            </a:r>
            <a:r>
              <a:rPr lang="es-CO" dirty="0"/>
              <a:t>”</a:t>
            </a:r>
          </a:p>
          <a:p>
            <a:r>
              <a:rPr lang="es-CO" dirty="0">
                <a:solidFill>
                  <a:srgbClr val="FF0000"/>
                </a:solidFill>
              </a:rPr>
              <a:t>Zacarías 4:6</a:t>
            </a:r>
            <a:r>
              <a:rPr lang="es-CO" dirty="0"/>
              <a:t>. “</a:t>
            </a:r>
            <a:r>
              <a:rPr lang="es-CO" i="1" dirty="0"/>
              <a:t>Así que el ángel me dijo: «Ésta es la palabra del Señor para Zorobabel:» “No será por la fuerza ni por ningún poder, sino por mi </a:t>
            </a:r>
            <a:r>
              <a:rPr lang="es-CO" i="1" u="sng" dirty="0"/>
              <a:t>Espíritu</a:t>
            </a:r>
            <a:r>
              <a:rPr lang="es-CO" i="1" dirty="0"/>
              <a:t> —dice el Señor Todopoderoso—.” </a:t>
            </a:r>
          </a:p>
          <a:p>
            <a:endParaRPr lang="es-CO" dirty="0"/>
          </a:p>
          <a:p>
            <a:endParaRPr lang="es-CO" dirty="0"/>
          </a:p>
        </p:txBody>
      </p:sp>
    </p:spTree>
    <p:extLst>
      <p:ext uri="{BB962C8B-B14F-4D97-AF65-F5344CB8AC3E}">
        <p14:creationId xmlns:p14="http://schemas.microsoft.com/office/powerpoint/2010/main" val="41533995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83457"/>
            <a:ext cx="10515600" cy="6268065"/>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a:bodyPr>
          <a:lstStyle/>
          <a:p>
            <a:r>
              <a:rPr lang="es-CO" dirty="0">
                <a:solidFill>
                  <a:srgbClr val="FF0000"/>
                </a:solidFill>
              </a:rPr>
              <a:t>2 Corintios 3:18</a:t>
            </a:r>
            <a:r>
              <a:rPr lang="es-CO" dirty="0"/>
              <a:t>. “</a:t>
            </a:r>
            <a:r>
              <a:rPr lang="es-CO" i="1" dirty="0"/>
              <a:t>Así, todos nosotros, que con el rostro descubierto reflejamos como en un espejo la gloria del Señor, somos transformados a su semejanza con más y más gloria por la acción del Señor, que es el </a:t>
            </a:r>
            <a:r>
              <a:rPr lang="es-CO" i="1" u="sng" dirty="0"/>
              <a:t>Espíritu</a:t>
            </a:r>
            <a:r>
              <a:rPr lang="es-CO" dirty="0"/>
              <a:t>”. </a:t>
            </a:r>
          </a:p>
          <a:p>
            <a:r>
              <a:rPr lang="es-CO" dirty="0">
                <a:solidFill>
                  <a:srgbClr val="FF0000"/>
                </a:solidFill>
              </a:rPr>
              <a:t>Gálatas 5:17</a:t>
            </a:r>
            <a:r>
              <a:rPr lang="es-CO" dirty="0"/>
              <a:t>. “</a:t>
            </a:r>
            <a:r>
              <a:rPr lang="es-CO" i="1" dirty="0"/>
              <a:t>Porque ésta desea lo que es contrario al Espíritu, y el Espíritu desea lo que es contrario a ella. Los dos se oponen entre sí, de modo que ustedes no pueden hacer lo que quieren</a:t>
            </a:r>
            <a:r>
              <a:rPr lang="es-CO" dirty="0"/>
              <a:t>”. </a:t>
            </a:r>
          </a:p>
          <a:p>
            <a:r>
              <a:rPr lang="es-CO" dirty="0">
                <a:solidFill>
                  <a:srgbClr val="FF0000"/>
                </a:solidFill>
              </a:rPr>
              <a:t>Romanos 8:16</a:t>
            </a:r>
            <a:r>
              <a:rPr lang="es-CO" dirty="0"/>
              <a:t>. “</a:t>
            </a:r>
            <a:r>
              <a:rPr lang="es-CO" i="1" dirty="0"/>
              <a:t>El Espíritu mismo le asegura a nuestro espíritu que somos hijos de Dios</a:t>
            </a:r>
            <a:r>
              <a:rPr lang="es-CO" dirty="0"/>
              <a:t>”. </a:t>
            </a:r>
          </a:p>
          <a:p>
            <a:r>
              <a:rPr lang="es-CO" dirty="0">
                <a:solidFill>
                  <a:srgbClr val="FF0000"/>
                </a:solidFill>
              </a:rPr>
              <a:t>Génesis 1:1-2. </a:t>
            </a:r>
            <a:r>
              <a:rPr lang="es-CO" dirty="0"/>
              <a:t> “</a:t>
            </a:r>
            <a:r>
              <a:rPr lang="es-CO" i="1" dirty="0"/>
              <a:t>En el principio creó Dios los cielos y la tierra. 2 La tierra estaba desordenada y vacía, las tinieblas estaban sobre la faz del abismo y el espíritu de Dios se movía sobre la faz de las aguas</a:t>
            </a:r>
            <a:r>
              <a:rPr lang="es-CO" dirty="0"/>
              <a:t>”. </a:t>
            </a:r>
          </a:p>
          <a:p>
            <a:r>
              <a:rPr lang="es-CO" dirty="0">
                <a:solidFill>
                  <a:srgbClr val="FF0000"/>
                </a:solidFill>
              </a:rPr>
              <a:t>Efesios 4:3</a:t>
            </a:r>
            <a:r>
              <a:rPr lang="es-CO" dirty="0"/>
              <a:t>. “</a:t>
            </a:r>
            <a:r>
              <a:rPr lang="es-CO" i="1" dirty="0"/>
              <a:t>Esfuércense por mantener la unidad del Espíritu mediante el vínculo de la paz”.</a:t>
            </a:r>
          </a:p>
          <a:p>
            <a:endParaRPr lang="es-CO" dirty="0"/>
          </a:p>
        </p:txBody>
      </p:sp>
    </p:spTree>
    <p:extLst>
      <p:ext uri="{BB962C8B-B14F-4D97-AF65-F5344CB8AC3E}">
        <p14:creationId xmlns:p14="http://schemas.microsoft.com/office/powerpoint/2010/main" val="16164881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93955" y="457199"/>
            <a:ext cx="10515600" cy="5869859"/>
          </a:xfrm>
          <a:effectLst>
            <a:glow rad="228600">
              <a:schemeClr val="accent1">
                <a:satMod val="175000"/>
                <a:alpha val="40000"/>
              </a:schemeClr>
            </a:glow>
          </a:effectLst>
        </p:spPr>
        <p:style>
          <a:lnRef idx="2">
            <a:schemeClr val="accent1"/>
          </a:lnRef>
          <a:fillRef idx="1">
            <a:schemeClr val="lt1"/>
          </a:fillRef>
          <a:effectRef idx="0">
            <a:schemeClr val="accent1"/>
          </a:effectRef>
          <a:fontRef idx="minor">
            <a:schemeClr val="dk1"/>
          </a:fontRef>
        </p:style>
        <p:txBody>
          <a:bodyPr>
            <a:normAutofit/>
          </a:bodyPr>
          <a:lstStyle/>
          <a:p>
            <a:r>
              <a:rPr lang="es-CO" dirty="0"/>
              <a:t> </a:t>
            </a:r>
            <a:r>
              <a:rPr lang="es-CO" dirty="0">
                <a:solidFill>
                  <a:srgbClr val="FF0000"/>
                </a:solidFill>
              </a:rPr>
              <a:t>Romanos 8:15</a:t>
            </a:r>
            <a:r>
              <a:rPr lang="es-CO" dirty="0"/>
              <a:t>. “</a:t>
            </a:r>
            <a:r>
              <a:rPr lang="es-CO" i="1" dirty="0"/>
              <a:t>Y ustedes no recibieron un espíritu que de nuevo los esclavice al miedo, sino el Espíritu que los adopta como hijos y les permite clamar: «¡Abba! ¡Padre!»</a:t>
            </a:r>
            <a:r>
              <a:rPr lang="es-CO" dirty="0"/>
              <a:t> </a:t>
            </a:r>
          </a:p>
          <a:p>
            <a:r>
              <a:rPr lang="es-CO" dirty="0">
                <a:solidFill>
                  <a:srgbClr val="FF0000"/>
                </a:solidFill>
              </a:rPr>
              <a:t>Filipenses 1:19</a:t>
            </a:r>
            <a:r>
              <a:rPr lang="es-CO" dirty="0"/>
              <a:t>. “</a:t>
            </a:r>
            <a:r>
              <a:rPr lang="es-CO" i="1" dirty="0"/>
              <a:t>Porque sé que, gracias a las oraciones de ustedes y a la ayuda que me da el Espíritu de Jesucristo, todo esto resultará en mi liberación</a:t>
            </a:r>
            <a:r>
              <a:rPr lang="es-CO" dirty="0"/>
              <a:t>”. </a:t>
            </a:r>
          </a:p>
          <a:p>
            <a:r>
              <a:rPr lang="es-CO" dirty="0">
                <a:solidFill>
                  <a:srgbClr val="FF0000"/>
                </a:solidFill>
              </a:rPr>
              <a:t>Gálatas 5:16</a:t>
            </a:r>
            <a:r>
              <a:rPr lang="es-CO" dirty="0"/>
              <a:t>. “</a:t>
            </a:r>
            <a:r>
              <a:rPr lang="es-CO" i="1" dirty="0"/>
              <a:t>Así que les digo: Vivan por el Espíritu, y no seguirán los deseos de la naturaleza pecaminosa</a:t>
            </a:r>
            <a:r>
              <a:rPr lang="es-CO" dirty="0"/>
              <a:t>”. </a:t>
            </a:r>
          </a:p>
          <a:p>
            <a:r>
              <a:rPr lang="es-CO" dirty="0">
                <a:solidFill>
                  <a:srgbClr val="FF0000"/>
                </a:solidFill>
              </a:rPr>
              <a:t>Romanos 12:11</a:t>
            </a:r>
            <a:r>
              <a:rPr lang="es-CO" dirty="0"/>
              <a:t>. “</a:t>
            </a:r>
            <a:r>
              <a:rPr lang="es-CO" i="1" dirty="0"/>
              <a:t>Nunca dejen de ser diligentes; antes bien, sirvan al Señor con el fervor que da el Espíritu</a:t>
            </a:r>
            <a:r>
              <a:rPr lang="es-CO" dirty="0"/>
              <a:t>”.</a:t>
            </a:r>
          </a:p>
          <a:p>
            <a:r>
              <a:rPr lang="es-CO" dirty="0">
                <a:solidFill>
                  <a:srgbClr val="FF0000"/>
                </a:solidFill>
              </a:rPr>
              <a:t>Génesis 6:3</a:t>
            </a:r>
            <a:r>
              <a:rPr lang="es-CO" dirty="0"/>
              <a:t>. “</a:t>
            </a:r>
            <a:r>
              <a:rPr lang="es-CO" i="1" dirty="0"/>
              <a:t>Entonces dijo Jehová: "No contenderá mi espíritu con el hombre para siempre, porque ciertamente él es carne; pero vivirá ciento veinte años”</a:t>
            </a:r>
          </a:p>
        </p:txBody>
      </p:sp>
    </p:spTree>
    <p:extLst>
      <p:ext uri="{BB962C8B-B14F-4D97-AF65-F5344CB8AC3E}">
        <p14:creationId xmlns:p14="http://schemas.microsoft.com/office/powerpoint/2010/main" val="30903556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24465"/>
            <a:ext cx="10515600" cy="6356554"/>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lnSpcReduction="10000"/>
          </a:bodyPr>
          <a:lstStyle/>
          <a:p>
            <a:r>
              <a:rPr lang="es-CO" dirty="0">
                <a:solidFill>
                  <a:srgbClr val="FF0000"/>
                </a:solidFill>
              </a:rPr>
              <a:t>Joel 2:28,29</a:t>
            </a:r>
            <a:r>
              <a:rPr lang="es-CO" dirty="0"/>
              <a:t>. “</a:t>
            </a:r>
            <a:r>
              <a:rPr lang="es-CO" i="1" dirty="0"/>
              <a:t>Después de esto derramaré mi </a:t>
            </a:r>
            <a:r>
              <a:rPr lang="es-CO" i="1" u="sng" dirty="0"/>
              <a:t>espíritu</a:t>
            </a:r>
            <a:r>
              <a:rPr lang="es-CO" i="1" dirty="0"/>
              <a:t> sobre todo ser humano, y profetizarán vuestros hijos y vuestras hijas; vuestros ancianos soñarán sueños, y vuestros jóvenes verán visiones. 29 También sobre los siervos y las siervas derramaré mi </a:t>
            </a:r>
            <a:r>
              <a:rPr lang="es-CO" i="1" u="sng" dirty="0"/>
              <a:t>espíritu</a:t>
            </a:r>
            <a:r>
              <a:rPr lang="es-CO" i="1" dirty="0"/>
              <a:t> en aquellos días</a:t>
            </a:r>
            <a:r>
              <a:rPr lang="es-CO" dirty="0"/>
              <a:t>”.</a:t>
            </a:r>
          </a:p>
          <a:p>
            <a:r>
              <a:rPr lang="es-CO" dirty="0">
                <a:solidFill>
                  <a:srgbClr val="FF0000"/>
                </a:solidFill>
              </a:rPr>
              <a:t>Deut.11:14</a:t>
            </a:r>
            <a:r>
              <a:rPr lang="es-CO" dirty="0"/>
              <a:t>. “</a:t>
            </a:r>
            <a:r>
              <a:rPr lang="es-CO" i="1" dirty="0"/>
              <a:t>yo daré la lluvia a vuestra tierra a su tiempo, la temprana y la tardía, y tú recogerás tu grano, tu vino y tu aceite</a:t>
            </a:r>
            <a:r>
              <a:rPr lang="es-CO" dirty="0"/>
              <a:t>”</a:t>
            </a:r>
          </a:p>
          <a:p>
            <a:pPr lvl="1"/>
            <a:endParaRPr lang="es-CO" sz="2800" b="1" u="sng" dirty="0"/>
          </a:p>
          <a:p>
            <a:pPr lvl="1"/>
            <a:r>
              <a:rPr lang="es-CO" sz="2800" b="1" u="sng" dirty="0"/>
              <a:t>Lluvia Temprana</a:t>
            </a:r>
            <a:r>
              <a:rPr lang="es-CO" sz="2800" dirty="0"/>
              <a:t>.- Es el poder transformador del </a:t>
            </a:r>
            <a:r>
              <a:rPr lang="es-CO" sz="2800" b="1" dirty="0"/>
              <a:t>Espíritu Santo</a:t>
            </a:r>
            <a:r>
              <a:rPr lang="es-CO" sz="2800" dirty="0"/>
              <a:t>, que conduce al pecador a Cristo y colma diariamente el corazón del creyente, dándole la victoria sobre el pecado y cubriéndolo con la justicia de Cristo.</a:t>
            </a:r>
          </a:p>
          <a:p>
            <a:pPr lvl="1"/>
            <a:r>
              <a:rPr lang="es-CO" sz="2800" b="1" u="sng" dirty="0"/>
              <a:t>La lluvia Tardía</a:t>
            </a:r>
            <a:r>
              <a:rPr lang="es-CO" sz="2800" dirty="0"/>
              <a:t>,- Es el poder del </a:t>
            </a:r>
            <a:r>
              <a:rPr lang="es-CO" sz="2800" b="1" dirty="0"/>
              <a:t>Espíritu Santo </a:t>
            </a:r>
            <a:r>
              <a:rPr lang="es-CO" sz="2800" dirty="0"/>
              <a:t>actuando en el creyente y en la iglesia para testificar. Prepara al fiel </a:t>
            </a:r>
            <a:r>
              <a:rPr lang="es-CO" sz="2800" b="1" dirty="0"/>
              <a:t>remanente</a:t>
            </a:r>
            <a:r>
              <a:rPr lang="es-CO" sz="2800" dirty="0"/>
              <a:t> de Dios para dar con gran poder el fuerte pregón del mensaje del tercer ángel, para terminar la obra.</a:t>
            </a:r>
          </a:p>
          <a:p>
            <a:endParaRPr lang="es-CO" dirty="0"/>
          </a:p>
        </p:txBody>
      </p:sp>
    </p:spTree>
    <p:extLst>
      <p:ext uri="{BB962C8B-B14F-4D97-AF65-F5344CB8AC3E}">
        <p14:creationId xmlns:p14="http://schemas.microsoft.com/office/powerpoint/2010/main" val="36778972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65472"/>
            <a:ext cx="10515600" cy="6445044"/>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lnSpcReduction="10000"/>
          </a:bodyPr>
          <a:lstStyle/>
          <a:p>
            <a:r>
              <a:rPr lang="es-CO" dirty="0">
                <a:solidFill>
                  <a:srgbClr val="FF0000"/>
                </a:solidFill>
              </a:rPr>
              <a:t>Ap.22:17</a:t>
            </a:r>
            <a:r>
              <a:rPr lang="es-CO" dirty="0"/>
              <a:t>. “</a:t>
            </a:r>
            <a:r>
              <a:rPr lang="es-CO" i="1" dirty="0"/>
              <a:t>El Espíritu y la Esposa dicen: "¡Ven!" El que oye, diga: "¡Ven!" Y el que tiene sed, venga. El que quiera, tome gratuitamente del agua de la vida</a:t>
            </a:r>
            <a:r>
              <a:rPr lang="es-CO" dirty="0"/>
              <a:t>”</a:t>
            </a:r>
          </a:p>
          <a:p>
            <a:pPr lvl="1"/>
            <a:r>
              <a:rPr lang="es-CO" dirty="0"/>
              <a:t>El </a:t>
            </a:r>
            <a:r>
              <a:rPr lang="es-CO" b="1" dirty="0"/>
              <a:t>Espíritu Santo</a:t>
            </a:r>
            <a:r>
              <a:rPr lang="es-CO" dirty="0"/>
              <a:t> es el que imparte energía a la vida cristiana de los creyentes, es el que les da el poder para vivir la vida victoriosa, para vencer al diablo y pasar sanos y salvos a través del tiempo de angustia. </a:t>
            </a:r>
          </a:p>
          <a:p>
            <a:r>
              <a:rPr lang="es-CO" dirty="0">
                <a:solidFill>
                  <a:srgbClr val="FF0000"/>
                </a:solidFill>
              </a:rPr>
              <a:t>Mat.12.31,32. </a:t>
            </a:r>
            <a:r>
              <a:rPr lang="es-CO" dirty="0"/>
              <a:t>"</a:t>
            </a:r>
            <a:r>
              <a:rPr lang="es-CO" i="1" dirty="0"/>
              <a:t>Por tanto os digo: Todo pecado y blasfemia será perdonado a los hombres, pero la blasfemia contra el </a:t>
            </a:r>
            <a:r>
              <a:rPr lang="es-CO" i="1" u="sng" dirty="0"/>
              <a:t>Espíritu</a:t>
            </a:r>
            <a:r>
              <a:rPr lang="es-CO" i="1" dirty="0"/>
              <a:t> no les será perdonada. 32 Cualquiera que diga alguna palabra contra el Hijo del hombre, será perdonado; pero el que hable contra el </a:t>
            </a:r>
            <a:r>
              <a:rPr lang="es-CO" i="1" u="sng" dirty="0"/>
              <a:t>Espíritu Santo</a:t>
            </a:r>
            <a:r>
              <a:rPr lang="es-CO" i="1" dirty="0"/>
              <a:t>, no será perdonado, ni en este siglo ni en el venidero</a:t>
            </a:r>
            <a:r>
              <a:rPr lang="es-CO" dirty="0"/>
              <a:t>”</a:t>
            </a:r>
          </a:p>
          <a:p>
            <a:pPr marL="457200" lvl="1" indent="0">
              <a:buNone/>
            </a:pPr>
            <a:r>
              <a:rPr lang="es-CO" dirty="0"/>
              <a:t>Por tanto, queda bien claro que todo seguidor de Cristo debe aceptar las Palabras de Él, registradas en la Biblia; pero es inconcebible que alguien, llamándose “seguidor de Cristo”, diga que: </a:t>
            </a:r>
            <a:r>
              <a:rPr lang="es-CO" i="1" dirty="0"/>
              <a:t>Pedir el "santo espíritu" de la trinidad es recibir la influencia impía de Satanás, el es el tercer dios</a:t>
            </a:r>
            <a:r>
              <a:rPr lang="es-CO" dirty="0"/>
              <a:t>”. Por tanto, estas Palabras de Cristo mencionadas en Mat. 12: 31,32, se aplican perfectamente a los que niegan la existencia del Espíritu Santo. </a:t>
            </a:r>
          </a:p>
          <a:p>
            <a:pPr marL="457200" lvl="1" indent="0">
              <a:buNone/>
            </a:pPr>
            <a:r>
              <a:rPr lang="es-CO" dirty="0"/>
              <a:t>Además hemos citado 45 textos bíblicos que lo mencionan, contra 15 textos que citan los que niegan la existencia del Espíritu Santo. Alabado sea Dios.  </a:t>
            </a:r>
          </a:p>
          <a:p>
            <a:endParaRPr lang="es-CO" dirty="0"/>
          </a:p>
        </p:txBody>
      </p:sp>
    </p:spTree>
    <p:extLst>
      <p:ext uri="{BB962C8B-B14F-4D97-AF65-F5344CB8AC3E}">
        <p14:creationId xmlns:p14="http://schemas.microsoft.com/office/powerpoint/2010/main" val="1678820324"/>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620</TotalTime>
  <Words>2497</Words>
  <Application>Microsoft Office PowerPoint</Application>
  <PresentationFormat>Panorámica</PresentationFormat>
  <Paragraphs>85</Paragraphs>
  <Slides>18</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18</vt:i4>
      </vt:variant>
    </vt:vector>
  </HeadingPairs>
  <TitlesOfParts>
    <vt:vector size="22" baseType="lpstr">
      <vt:lpstr>Arial</vt:lpstr>
      <vt:lpstr>Calibri</vt:lpstr>
      <vt:lpstr>Calibri Light</vt:lpstr>
      <vt:lpstr>Tema de Office</vt:lpstr>
      <vt:lpstr>EL ESPÍRITU SANTO EN EL N. TESTAMENTO</vt:lpstr>
      <vt:lpstr>Es increíble, como muchos para rechazar la existencia del Espíritu Santo, pasan por alto muchos textos de la Biblia que lo mencionan, y mencionan solamente los siguientes, donde aparece el Padre y el Hijo. </vt:lpstr>
      <vt:lpstr>Presentación de PowerPoint</vt:lpstr>
      <vt:lpstr>Presentación de PowerPoint</vt:lpstr>
      <vt:lpstr>Presentación de PowerPoint</vt:lpstr>
      <vt:lpstr>Por el contrario, aquí mencionaremos los textos bíblicos donde se registra la existencia del Espíritu Santo, desde el comienzo del Génesis hasta el final del Apocalipsis.</vt:lpstr>
      <vt:lpstr>Presentación de PowerPoint</vt:lpstr>
      <vt:lpstr>Presentación de PowerPoint</vt:lpstr>
      <vt:lpstr>Presentación de PowerPoint</vt:lpstr>
      <vt:lpstr>Presentación de PowerPoint</vt:lpstr>
      <vt:lpstr>A CONTINUACIÓN LEERÉMOS MUCHOS TEXTOS MÁS SOBRE EL ESPÍRITU SANTO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ESPÍRITU SANTO EN EL N. TESTAMENTO</dc:title>
  <dc:creator>Usuario</dc:creator>
  <cp:lastModifiedBy>Usuario</cp:lastModifiedBy>
  <cp:revision>64</cp:revision>
  <dcterms:created xsi:type="dcterms:W3CDTF">2017-04-22T06:56:56Z</dcterms:created>
  <dcterms:modified xsi:type="dcterms:W3CDTF">2017-04-25T02:59:13Z</dcterms:modified>
</cp:coreProperties>
</file>